
<file path=[Content_Types].xml><?xml version="1.0" encoding="utf-8"?>
<Types xmlns="http://schemas.openxmlformats.org/package/2006/content-types">
  <Default Extension="bin" ContentType="application/vnd.openxmlformats-officedocument.oleObject"/>
  <Default Extension="doc" ContentType="application/msword"/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tags/tag1.xml" ContentType="application/vnd.openxmlformats-officedocument.presentationml.tags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6"/>
  </p:notesMasterIdLst>
  <p:sldIdLst>
    <p:sldId id="257" r:id="rId3"/>
    <p:sldId id="258" r:id="rId4"/>
    <p:sldId id="464" r:id="rId5"/>
    <p:sldId id="413" r:id="rId6"/>
    <p:sldId id="445" r:id="rId7"/>
    <p:sldId id="466" r:id="rId8"/>
    <p:sldId id="452" r:id="rId9"/>
    <p:sldId id="465" r:id="rId10"/>
    <p:sldId id="451" r:id="rId11"/>
    <p:sldId id="446" r:id="rId12"/>
    <p:sldId id="447" r:id="rId13"/>
    <p:sldId id="467" r:id="rId14"/>
    <p:sldId id="448" r:id="rId15"/>
    <p:sldId id="449" r:id="rId16"/>
    <p:sldId id="468" r:id="rId17"/>
    <p:sldId id="469" r:id="rId18"/>
    <p:sldId id="477" r:id="rId19"/>
    <p:sldId id="470" r:id="rId20"/>
    <p:sldId id="478" r:id="rId21"/>
    <p:sldId id="471" r:id="rId22"/>
    <p:sldId id="479" r:id="rId23"/>
    <p:sldId id="472" r:id="rId24"/>
    <p:sldId id="480" r:id="rId25"/>
    <p:sldId id="473" r:id="rId26"/>
    <p:sldId id="481" r:id="rId27"/>
    <p:sldId id="482" r:id="rId28"/>
    <p:sldId id="475" r:id="rId29"/>
    <p:sldId id="483" r:id="rId30"/>
    <p:sldId id="476" r:id="rId31"/>
    <p:sldId id="484" r:id="rId32"/>
    <p:sldId id="485" r:id="rId33"/>
    <p:sldId id="486" r:id="rId34"/>
    <p:sldId id="315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998"/>
    <a:srgbClr val="FFC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09" autoAdjust="0"/>
    <p:restoredTop sz="94660"/>
  </p:normalViewPr>
  <p:slideViewPr>
    <p:cSldViewPr snapToGrid="0">
      <p:cViewPr>
        <p:scale>
          <a:sx n="66" d="100"/>
          <a:sy n="66" d="100"/>
        </p:scale>
        <p:origin x="48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3.png>
</file>

<file path=ppt/media/image14.png>
</file>

<file path=ppt/media/image17.png>
</file>

<file path=ppt/media/image2.png>
</file>

<file path=ppt/media/image21.png>
</file>

<file path=ppt/media/image22.png>
</file>

<file path=ppt/media/image23.png>
</file>

<file path=ppt/media/image3.png>
</file>

<file path=ppt/media/image4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978BCE-C3A5-4C6D-AC16-A0B607F5F83D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2DEB20-B206-4637-8DA2-D123C10272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447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4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4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427697-679C-4579-8420-1771A68137B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86568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775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8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8860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8425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2067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041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8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1458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8515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8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6220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05275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6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6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8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2677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4349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8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4714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2348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8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813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4626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2998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8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50456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8514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8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9062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6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6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42038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10200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2585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1665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902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9021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8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677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102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3022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014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8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406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27697-679C-4579-8420-1771A68137B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280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D64EDF-201E-4C10-93B1-7004E8B757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4ABA60-8B67-47AA-A912-B15443416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18EAB2-5CA1-4C66-8730-B1E40179B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23367C-FDF9-4F45-974B-ECA70012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F55C0A-3615-449A-A35A-2C4C36A7D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20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FA84F8-1224-4BF7-83CF-A010EA4A3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8F69D0C-189E-4883-B276-8D9C86931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C0B449-8973-4068-96CA-6AF25CF0A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E26BFF-82A6-4120-B747-01199601B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D50888-D255-422E-A1AB-DBB65E1EC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0242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CDEC24A-D759-438F-8105-7060693EAD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C6A92F-D675-498E-AE71-0B3331E96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170834-2258-452C-91D7-317235476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5F9C9D-3C36-4C4C-8D2B-9E6204D80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62D0DB-7E17-47BD-8114-41FF06897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769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流程图: 文档 10"/>
          <p:cNvSpPr/>
          <p:nvPr userDrawn="1"/>
        </p:nvSpPr>
        <p:spPr>
          <a:xfrm rot="16200000">
            <a:off x="1088575" y="-1081316"/>
            <a:ext cx="6850742" cy="9027885"/>
          </a:xfrm>
          <a:prstGeom prst="flowChartDocumen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48625" name="矩形 9"/>
          <p:cNvSpPr/>
          <p:nvPr userDrawn="1"/>
        </p:nvSpPr>
        <p:spPr>
          <a:xfrm>
            <a:off x="595086" y="562428"/>
            <a:ext cx="10943771" cy="5733144"/>
          </a:xfrm>
          <a:prstGeom prst="rect">
            <a:avLst/>
          </a:prstGeom>
          <a:solidFill>
            <a:srgbClr val="E2AC00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48626" name="流程图: 文档 6"/>
          <p:cNvSpPr/>
          <p:nvPr userDrawn="1"/>
        </p:nvSpPr>
        <p:spPr>
          <a:xfrm rot="16200000">
            <a:off x="1486703" y="-331215"/>
            <a:ext cx="5733143" cy="7520427"/>
          </a:xfrm>
          <a:prstGeom prst="flowChartDocumen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48627" name="任意多边形: 形状 14"/>
          <p:cNvSpPr/>
          <p:nvPr userDrawn="1"/>
        </p:nvSpPr>
        <p:spPr>
          <a:xfrm rot="16200000">
            <a:off x="1214187" y="-58698"/>
            <a:ext cx="5733143" cy="6975396"/>
          </a:xfrm>
          <a:custGeom>
            <a:avLst/>
            <a:gdLst>
              <a:gd name="connsiteX0" fmla="*/ 5733143 w 5733143"/>
              <a:gd name="connsiteY0" fmla="*/ 0 h 6975396"/>
              <a:gd name="connsiteX1" fmla="*/ 5733143 w 5733143"/>
              <a:gd name="connsiteY1" fmla="*/ 5581787 h 6975396"/>
              <a:gd name="connsiteX2" fmla="*/ 0 w 5733143"/>
              <a:gd name="connsiteY2" fmla="*/ 6574065 h 6975396"/>
              <a:gd name="connsiteX3" fmla="*/ 0 w 5733143"/>
              <a:gd name="connsiteY3" fmla="*/ 0 h 6975396"/>
              <a:gd name="connsiteX4" fmla="*/ 5733143 w 5733143"/>
              <a:gd name="connsiteY4" fmla="*/ 0 h 697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33143" h="6975396">
                <a:moveTo>
                  <a:pt x="5733143" y="0"/>
                </a:moveTo>
                <a:lnTo>
                  <a:pt x="5733143" y="5581787"/>
                </a:lnTo>
                <a:cubicBezTo>
                  <a:pt x="2866571" y="5581787"/>
                  <a:pt x="2866571" y="7879695"/>
                  <a:pt x="0" y="6574065"/>
                </a:cubicBezTo>
                <a:lnTo>
                  <a:pt x="0" y="0"/>
                </a:lnTo>
                <a:lnTo>
                  <a:pt x="573314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grpSp>
        <p:nvGrpSpPr>
          <p:cNvPr id="95" name="组合 18"/>
          <p:cNvGrpSpPr/>
          <p:nvPr userDrawn="1"/>
        </p:nvGrpSpPr>
        <p:grpSpPr>
          <a:xfrm>
            <a:off x="10483516" y="852525"/>
            <a:ext cx="611974" cy="129836"/>
            <a:chOff x="6705601" y="1045030"/>
            <a:chExt cx="611974" cy="129836"/>
          </a:xfrm>
        </p:grpSpPr>
        <p:sp>
          <p:nvSpPr>
            <p:cNvPr id="1048628" name="椭圆 19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629" name="椭圆 20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630" name="椭圆 21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96" name="组合 22"/>
          <p:cNvGrpSpPr/>
          <p:nvPr userDrawn="1"/>
        </p:nvGrpSpPr>
        <p:grpSpPr>
          <a:xfrm>
            <a:off x="1230320" y="5925841"/>
            <a:ext cx="611974" cy="129836"/>
            <a:chOff x="6705601" y="1045030"/>
            <a:chExt cx="611974" cy="129836"/>
          </a:xfrm>
          <a:solidFill>
            <a:srgbClr val="2C3998"/>
          </a:solidFill>
        </p:grpSpPr>
        <p:sp>
          <p:nvSpPr>
            <p:cNvPr id="1048631" name="椭圆 23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632" name="椭圆 24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633" name="椭圆 25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pic>
        <p:nvPicPr>
          <p:cNvPr id="2097162" name="图片 26" descr="图片包含 游戏机  描述已自动生成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5553565" y="1383631"/>
            <a:ext cx="6508599" cy="5474367"/>
          </a:xfrm>
          <a:prstGeom prst="rect">
            <a:avLst/>
          </a:prstGeom>
        </p:spPr>
      </p:pic>
      <p:sp>
        <p:nvSpPr>
          <p:cNvPr id="1048634" name="不完整圆 15"/>
          <p:cNvSpPr/>
          <p:nvPr userDrawn="1"/>
        </p:nvSpPr>
        <p:spPr>
          <a:xfrm>
            <a:off x="-374021" y="-404654"/>
            <a:ext cx="1934162" cy="1934162"/>
          </a:xfrm>
          <a:prstGeom prst="pie">
            <a:avLst>
              <a:gd name="adj1" fmla="val 0"/>
              <a:gd name="adj2" fmla="val 5402442"/>
            </a:avLst>
          </a:prstGeom>
          <a:solidFill>
            <a:srgbClr val="2C3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093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48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48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48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97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48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24" grpId="0" animBg="1"/>
      <p:bldP spid="1048625" grpId="0" animBg="1"/>
      <p:bldP spid="1048626" grpId="0" animBg="1"/>
      <p:bldP spid="1048627" grpId="0" animBg="1"/>
      <p:bldP spid="1048634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组合 6"/>
          <p:cNvGrpSpPr/>
          <p:nvPr userDrawn="1"/>
        </p:nvGrpSpPr>
        <p:grpSpPr>
          <a:xfrm>
            <a:off x="0" y="-1"/>
            <a:ext cx="10135892" cy="6858002"/>
            <a:chOff x="-2959569" y="-1"/>
            <a:chExt cx="8606119" cy="6858002"/>
          </a:xfrm>
        </p:grpSpPr>
        <p:sp>
          <p:nvSpPr>
            <p:cNvPr id="1048816" name="流程图: 文档 7"/>
            <p:cNvSpPr/>
            <p:nvPr userDrawn="1"/>
          </p:nvSpPr>
          <p:spPr>
            <a:xfrm rot="16200000">
              <a:off x="-2085509" y="-874060"/>
              <a:ext cx="6857999" cy="8606118"/>
            </a:xfrm>
            <a:prstGeom prst="flowChartDocument">
              <a:avLst/>
            </a:prstGeom>
            <a:solidFill>
              <a:srgbClr val="E2A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817" name="任意多边形: 形状 8"/>
            <p:cNvSpPr/>
            <p:nvPr userDrawn="1"/>
          </p:nvSpPr>
          <p:spPr>
            <a:xfrm rot="16200000">
              <a:off x="-2397367" y="-562200"/>
              <a:ext cx="6857999" cy="7982403"/>
            </a:xfrm>
            <a:custGeom>
              <a:avLst/>
              <a:gdLst>
                <a:gd name="connsiteX0" fmla="*/ 5733143 w 5733143"/>
                <a:gd name="connsiteY0" fmla="*/ 0 h 6975396"/>
                <a:gd name="connsiteX1" fmla="*/ 5733143 w 5733143"/>
                <a:gd name="connsiteY1" fmla="*/ 5581787 h 6975396"/>
                <a:gd name="connsiteX2" fmla="*/ 0 w 5733143"/>
                <a:gd name="connsiteY2" fmla="*/ 6574065 h 6975396"/>
                <a:gd name="connsiteX3" fmla="*/ 0 w 5733143"/>
                <a:gd name="connsiteY3" fmla="*/ 0 h 6975396"/>
                <a:gd name="connsiteX4" fmla="*/ 5733143 w 5733143"/>
                <a:gd name="connsiteY4" fmla="*/ 0 h 697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3143" h="6975396">
                  <a:moveTo>
                    <a:pt x="5733143" y="0"/>
                  </a:moveTo>
                  <a:lnTo>
                    <a:pt x="5733143" y="5581787"/>
                  </a:lnTo>
                  <a:cubicBezTo>
                    <a:pt x="2866571" y="5581787"/>
                    <a:pt x="2866571" y="7879695"/>
                    <a:pt x="0" y="6574065"/>
                  </a:cubicBezTo>
                  <a:lnTo>
                    <a:pt x="0" y="0"/>
                  </a:lnTo>
                  <a:lnTo>
                    <a:pt x="57331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197" name="组合 9"/>
          <p:cNvGrpSpPr/>
          <p:nvPr userDrawn="1"/>
        </p:nvGrpSpPr>
        <p:grpSpPr>
          <a:xfrm>
            <a:off x="10804068" y="589053"/>
            <a:ext cx="611974" cy="129836"/>
            <a:chOff x="6705601" y="1045030"/>
            <a:chExt cx="611974" cy="129836"/>
          </a:xfrm>
        </p:grpSpPr>
        <p:sp>
          <p:nvSpPr>
            <p:cNvPr id="1048818" name="椭圆 10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819" name="椭圆 11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820" name="椭圆 12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198" name="组合 13"/>
          <p:cNvGrpSpPr/>
          <p:nvPr userDrawn="1"/>
        </p:nvGrpSpPr>
        <p:grpSpPr>
          <a:xfrm>
            <a:off x="775958" y="6189312"/>
            <a:ext cx="611974" cy="129836"/>
            <a:chOff x="6705601" y="1045030"/>
            <a:chExt cx="611974" cy="129836"/>
          </a:xfrm>
          <a:solidFill>
            <a:srgbClr val="2C3998"/>
          </a:solidFill>
        </p:grpSpPr>
        <p:sp>
          <p:nvSpPr>
            <p:cNvPr id="1048821" name="椭圆 14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822" name="椭圆 15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823" name="椭圆 16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pic>
        <p:nvPicPr>
          <p:cNvPr id="2097177" name="图片 17" descr="图片包含 蛋糕, 桌子, 室内, 生日  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6744463" y="4293520"/>
            <a:ext cx="4177511" cy="2319645"/>
          </a:xfrm>
          <a:prstGeom prst="rect">
            <a:avLst/>
          </a:prstGeom>
        </p:spPr>
      </p:pic>
      <p:sp>
        <p:nvSpPr>
          <p:cNvPr id="1048824" name="不完整圆 18"/>
          <p:cNvSpPr/>
          <p:nvPr userDrawn="1"/>
        </p:nvSpPr>
        <p:spPr>
          <a:xfrm>
            <a:off x="-374021" y="-404654"/>
            <a:ext cx="1934162" cy="1934162"/>
          </a:xfrm>
          <a:prstGeom prst="pie">
            <a:avLst>
              <a:gd name="adj1" fmla="val 0"/>
              <a:gd name="adj2" fmla="val 5402442"/>
            </a:avLst>
          </a:prstGeom>
          <a:solidFill>
            <a:srgbClr val="2C3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93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9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48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24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组合 6"/>
          <p:cNvGrpSpPr/>
          <p:nvPr userDrawn="1"/>
        </p:nvGrpSpPr>
        <p:grpSpPr>
          <a:xfrm flipH="1">
            <a:off x="3585881" y="-1"/>
            <a:ext cx="8606119" cy="6858002"/>
            <a:chOff x="-2959569" y="-1"/>
            <a:chExt cx="8606119" cy="6858002"/>
          </a:xfrm>
        </p:grpSpPr>
        <p:sp>
          <p:nvSpPr>
            <p:cNvPr id="1048645" name="流程图: 文档 7"/>
            <p:cNvSpPr/>
            <p:nvPr userDrawn="1"/>
          </p:nvSpPr>
          <p:spPr>
            <a:xfrm rot="16200000">
              <a:off x="-2085509" y="-874060"/>
              <a:ext cx="6857999" cy="8606118"/>
            </a:xfrm>
            <a:prstGeom prst="flowChartDocument">
              <a:avLst/>
            </a:prstGeom>
            <a:solidFill>
              <a:srgbClr val="E2A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646" name="任意多边形: 形状 8"/>
            <p:cNvSpPr/>
            <p:nvPr userDrawn="1"/>
          </p:nvSpPr>
          <p:spPr>
            <a:xfrm rot="16200000">
              <a:off x="-2397367" y="-562200"/>
              <a:ext cx="6857999" cy="7982403"/>
            </a:xfrm>
            <a:custGeom>
              <a:avLst/>
              <a:gdLst>
                <a:gd name="connsiteX0" fmla="*/ 5733143 w 5733143"/>
                <a:gd name="connsiteY0" fmla="*/ 0 h 6975396"/>
                <a:gd name="connsiteX1" fmla="*/ 5733143 w 5733143"/>
                <a:gd name="connsiteY1" fmla="*/ 5581787 h 6975396"/>
                <a:gd name="connsiteX2" fmla="*/ 0 w 5733143"/>
                <a:gd name="connsiteY2" fmla="*/ 6574065 h 6975396"/>
                <a:gd name="connsiteX3" fmla="*/ 0 w 5733143"/>
                <a:gd name="connsiteY3" fmla="*/ 0 h 6975396"/>
                <a:gd name="connsiteX4" fmla="*/ 5733143 w 5733143"/>
                <a:gd name="connsiteY4" fmla="*/ 0 h 697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3143" h="6975396">
                  <a:moveTo>
                    <a:pt x="5733143" y="0"/>
                  </a:moveTo>
                  <a:lnTo>
                    <a:pt x="5733143" y="5581787"/>
                  </a:lnTo>
                  <a:cubicBezTo>
                    <a:pt x="2866571" y="5581787"/>
                    <a:pt x="2866571" y="7879695"/>
                    <a:pt x="0" y="6574065"/>
                  </a:cubicBezTo>
                  <a:lnTo>
                    <a:pt x="0" y="0"/>
                  </a:lnTo>
                  <a:lnTo>
                    <a:pt x="5733143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104" name="组合 9"/>
          <p:cNvGrpSpPr/>
          <p:nvPr userDrawn="1"/>
        </p:nvGrpSpPr>
        <p:grpSpPr>
          <a:xfrm>
            <a:off x="10804068" y="589053"/>
            <a:ext cx="611974" cy="129836"/>
            <a:chOff x="6705601" y="1045030"/>
            <a:chExt cx="611974" cy="129836"/>
          </a:xfrm>
        </p:grpSpPr>
        <p:sp>
          <p:nvSpPr>
            <p:cNvPr id="1048647" name="椭圆 10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648" name="椭圆 11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649" name="椭圆 12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pic>
        <p:nvPicPr>
          <p:cNvPr id="2097164" name="图片 18" descr="图片包含 桌子, 游戏机, 蛋糕, 男人  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563671" y="4404871"/>
            <a:ext cx="3945699" cy="245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7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97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流程图: 文档 34"/>
          <p:cNvSpPr/>
          <p:nvPr userDrawn="1"/>
        </p:nvSpPr>
        <p:spPr>
          <a:xfrm rot="16200000">
            <a:off x="1088575" y="-1081316"/>
            <a:ext cx="6850742" cy="9027885"/>
          </a:xfrm>
          <a:prstGeom prst="flowChartDocumen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48666" name="任意多边形: 形状 31"/>
          <p:cNvSpPr/>
          <p:nvPr userDrawn="1"/>
        </p:nvSpPr>
        <p:spPr>
          <a:xfrm>
            <a:off x="0" y="-1"/>
            <a:ext cx="5536859" cy="6858000"/>
          </a:xfrm>
          <a:custGeom>
            <a:avLst/>
            <a:gdLst>
              <a:gd name="connsiteX0" fmla="*/ 0 w 5536859"/>
              <a:gd name="connsiteY0" fmla="*/ 0 h 6858000"/>
              <a:gd name="connsiteX1" fmla="*/ 3942060 w 5536859"/>
              <a:gd name="connsiteY1" fmla="*/ 0 h 6858000"/>
              <a:gd name="connsiteX2" fmla="*/ 5077590 w 5536859"/>
              <a:gd name="connsiteY2" fmla="*/ 6858000 h 6858000"/>
              <a:gd name="connsiteX3" fmla="*/ 0 w 5536859"/>
              <a:gd name="connsiteY3" fmla="*/ 6858000 h 6858000"/>
              <a:gd name="connsiteX4" fmla="*/ 0 w 5536859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6859" h="6858000">
                <a:moveTo>
                  <a:pt x="0" y="0"/>
                </a:moveTo>
                <a:lnTo>
                  <a:pt x="3942060" y="0"/>
                </a:lnTo>
                <a:cubicBezTo>
                  <a:pt x="3942060" y="3429000"/>
                  <a:pt x="6571708" y="3429000"/>
                  <a:pt x="5077590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E2A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667" name="矩形 14"/>
          <p:cNvSpPr/>
          <p:nvPr userDrawn="1"/>
        </p:nvSpPr>
        <p:spPr>
          <a:xfrm>
            <a:off x="1577957" y="1725726"/>
            <a:ext cx="10614043" cy="4032850"/>
          </a:xfrm>
          <a:prstGeom prst="rect">
            <a:avLst/>
          </a:prstGeom>
          <a:solidFill>
            <a:srgbClr val="2C3998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48668" name="矩形 16"/>
          <p:cNvSpPr/>
          <p:nvPr userDrawn="1"/>
        </p:nvSpPr>
        <p:spPr>
          <a:xfrm>
            <a:off x="1577957" y="1564975"/>
            <a:ext cx="10614043" cy="40328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grpSp>
        <p:nvGrpSpPr>
          <p:cNvPr id="115" name="组合 17"/>
          <p:cNvGrpSpPr/>
          <p:nvPr userDrawn="1"/>
        </p:nvGrpSpPr>
        <p:grpSpPr>
          <a:xfrm>
            <a:off x="10804068" y="589053"/>
            <a:ext cx="611974" cy="129836"/>
            <a:chOff x="6705601" y="1045030"/>
            <a:chExt cx="611974" cy="129836"/>
          </a:xfrm>
        </p:grpSpPr>
        <p:sp>
          <p:nvSpPr>
            <p:cNvPr id="1048669" name="椭圆 18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670" name="椭圆 19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671" name="椭圆 20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sp>
        <p:nvSpPr>
          <p:cNvPr id="1048672" name="任意多边形: 形状 27"/>
          <p:cNvSpPr/>
          <p:nvPr userDrawn="1"/>
        </p:nvSpPr>
        <p:spPr>
          <a:xfrm>
            <a:off x="-1" y="2"/>
            <a:ext cx="5022834" cy="6857999"/>
          </a:xfrm>
          <a:custGeom>
            <a:avLst/>
            <a:gdLst>
              <a:gd name="connsiteX0" fmla="*/ 0 w 5022834"/>
              <a:gd name="connsiteY0" fmla="*/ 0 h 6857999"/>
              <a:gd name="connsiteX1" fmla="*/ 3428036 w 5022834"/>
              <a:gd name="connsiteY1" fmla="*/ 0 h 6857999"/>
              <a:gd name="connsiteX2" fmla="*/ 4563565 w 5022834"/>
              <a:gd name="connsiteY2" fmla="*/ 6857999 h 6857999"/>
              <a:gd name="connsiteX3" fmla="*/ 0 w 5022834"/>
              <a:gd name="connsiteY3" fmla="*/ 6857999 h 6857999"/>
              <a:gd name="connsiteX4" fmla="*/ 0 w 5022834"/>
              <a:gd name="connsiteY4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22834" h="6857999">
                <a:moveTo>
                  <a:pt x="0" y="0"/>
                </a:moveTo>
                <a:lnTo>
                  <a:pt x="3428036" y="0"/>
                </a:lnTo>
                <a:cubicBezTo>
                  <a:pt x="3428036" y="3429000"/>
                  <a:pt x="6057683" y="3429000"/>
                  <a:pt x="4563565" y="6857999"/>
                </a:cubicBez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97165" name="图片 25" descr="图片包含 桌子, 橙子, 乐高, 游戏机  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527050" y="359526"/>
            <a:ext cx="4467404" cy="5718132"/>
          </a:xfrm>
          <a:prstGeom prst="rect">
            <a:avLst/>
          </a:prstGeom>
        </p:spPr>
      </p:pic>
      <p:grpSp>
        <p:nvGrpSpPr>
          <p:cNvPr id="116" name="组合 21"/>
          <p:cNvGrpSpPr/>
          <p:nvPr userDrawn="1"/>
        </p:nvGrpSpPr>
        <p:grpSpPr>
          <a:xfrm>
            <a:off x="775958" y="6189312"/>
            <a:ext cx="611974" cy="129836"/>
            <a:chOff x="6705601" y="1045030"/>
            <a:chExt cx="611974" cy="129836"/>
          </a:xfrm>
          <a:solidFill>
            <a:schemeClr val="bg1"/>
          </a:solidFill>
        </p:grpSpPr>
        <p:sp>
          <p:nvSpPr>
            <p:cNvPr id="1048673" name="椭圆 22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674" name="椭圆 23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675" name="椭圆 24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580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48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48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48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48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97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65" grpId="0" animBg="1"/>
      <p:bldP spid="1048666" grpId="0" animBg="1"/>
      <p:bldP spid="1048667" grpId="0" animBg="1"/>
      <p:bldP spid="1048668" grpId="0" animBg="1"/>
      <p:bldP spid="1048672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矩形 55"/>
          <p:cNvSpPr/>
          <p:nvPr userDrawn="1"/>
        </p:nvSpPr>
        <p:spPr>
          <a:xfrm>
            <a:off x="728898" y="473797"/>
            <a:ext cx="10943771" cy="5733144"/>
          </a:xfrm>
          <a:prstGeom prst="rect">
            <a:avLst/>
          </a:prstGeom>
          <a:solidFill>
            <a:srgbClr val="2C3998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48577" name="流程图: 文档 54"/>
          <p:cNvSpPr/>
          <p:nvPr userDrawn="1"/>
        </p:nvSpPr>
        <p:spPr>
          <a:xfrm rot="16200000">
            <a:off x="1088575" y="-1081316"/>
            <a:ext cx="6850742" cy="9027885"/>
          </a:xfrm>
          <a:prstGeom prst="flowChartDocumen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48578" name="矩形 9"/>
          <p:cNvSpPr/>
          <p:nvPr userDrawn="1"/>
        </p:nvSpPr>
        <p:spPr>
          <a:xfrm>
            <a:off x="624114" y="562428"/>
            <a:ext cx="10943771" cy="57331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grpSp>
        <p:nvGrpSpPr>
          <p:cNvPr id="71" name="组合 40"/>
          <p:cNvGrpSpPr/>
          <p:nvPr userDrawn="1"/>
        </p:nvGrpSpPr>
        <p:grpSpPr>
          <a:xfrm rot="16200000">
            <a:off x="5495108" y="161108"/>
            <a:ext cx="1201783" cy="12192000"/>
            <a:chOff x="-27865" y="-117"/>
            <a:chExt cx="3282044" cy="6858118"/>
          </a:xfrm>
        </p:grpSpPr>
        <p:sp>
          <p:nvSpPr>
            <p:cNvPr id="1048579" name="任意多边形: 形状 20"/>
            <p:cNvSpPr/>
            <p:nvPr userDrawn="1"/>
          </p:nvSpPr>
          <p:spPr>
            <a:xfrm>
              <a:off x="-27865" y="-117"/>
              <a:ext cx="3282044" cy="6858117"/>
            </a:xfrm>
            <a:custGeom>
              <a:avLst/>
              <a:gdLst>
                <a:gd name="connsiteX0" fmla="*/ 0 w 3282044"/>
                <a:gd name="connsiteY0" fmla="*/ 0 h 6858117"/>
                <a:gd name="connsiteX1" fmla="*/ 1614977 w 3282044"/>
                <a:gd name="connsiteY1" fmla="*/ 0 h 6858117"/>
                <a:gd name="connsiteX2" fmla="*/ 2801963 w 3282044"/>
                <a:gd name="connsiteY2" fmla="*/ 6858117 h 6858117"/>
                <a:gd name="connsiteX3" fmla="*/ 0 w 3282044"/>
                <a:gd name="connsiteY3" fmla="*/ 6858117 h 6858117"/>
                <a:gd name="connsiteX4" fmla="*/ 0 w 3282044"/>
                <a:gd name="connsiteY4" fmla="*/ 0 h 6858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2044" h="6858117">
                  <a:moveTo>
                    <a:pt x="0" y="0"/>
                  </a:moveTo>
                  <a:lnTo>
                    <a:pt x="1614977" y="0"/>
                  </a:lnTo>
                  <a:cubicBezTo>
                    <a:pt x="1614977" y="3429059"/>
                    <a:pt x="4363788" y="3429059"/>
                    <a:pt x="2801963" y="6858117"/>
                  </a:cubicBezTo>
                  <a:lnTo>
                    <a:pt x="0" y="6858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580" name="任意多边形: 形状 14"/>
            <p:cNvSpPr/>
            <p:nvPr userDrawn="1"/>
          </p:nvSpPr>
          <p:spPr>
            <a:xfrm>
              <a:off x="-27865" y="-117"/>
              <a:ext cx="2744727" cy="6858118"/>
            </a:xfrm>
            <a:custGeom>
              <a:avLst/>
              <a:gdLst>
                <a:gd name="connsiteX0" fmla="*/ 0 w 2744727"/>
                <a:gd name="connsiteY0" fmla="*/ 0 h 6858118"/>
                <a:gd name="connsiteX1" fmla="*/ 1077661 w 2744727"/>
                <a:gd name="connsiteY1" fmla="*/ 0 h 6858118"/>
                <a:gd name="connsiteX2" fmla="*/ 2264646 w 2744727"/>
                <a:gd name="connsiteY2" fmla="*/ 6858118 h 6858118"/>
                <a:gd name="connsiteX3" fmla="*/ 0 w 2744727"/>
                <a:gd name="connsiteY3" fmla="*/ 6858118 h 6858118"/>
                <a:gd name="connsiteX4" fmla="*/ 0 w 2744727"/>
                <a:gd name="connsiteY4" fmla="*/ 0 h 6858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4727" h="6858118">
                  <a:moveTo>
                    <a:pt x="0" y="0"/>
                  </a:moveTo>
                  <a:lnTo>
                    <a:pt x="1077661" y="0"/>
                  </a:lnTo>
                  <a:cubicBezTo>
                    <a:pt x="1077661" y="3429060"/>
                    <a:pt x="3826471" y="3429060"/>
                    <a:pt x="2264646" y="6858118"/>
                  </a:cubicBezTo>
                  <a:lnTo>
                    <a:pt x="0" y="68581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A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72" name="组合 41"/>
          <p:cNvGrpSpPr/>
          <p:nvPr userDrawn="1"/>
        </p:nvGrpSpPr>
        <p:grpSpPr>
          <a:xfrm>
            <a:off x="10825283" y="6225645"/>
            <a:ext cx="611974" cy="129836"/>
            <a:chOff x="6705601" y="1045030"/>
            <a:chExt cx="611974" cy="129836"/>
          </a:xfrm>
        </p:grpSpPr>
        <p:sp>
          <p:nvSpPr>
            <p:cNvPr id="1048581" name="椭圆 42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582" name="椭圆 43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583" name="椭圆 44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73" name="组合 46"/>
          <p:cNvGrpSpPr/>
          <p:nvPr userDrawn="1"/>
        </p:nvGrpSpPr>
        <p:grpSpPr>
          <a:xfrm rot="5400000">
            <a:off x="43372" y="1913890"/>
            <a:ext cx="611974" cy="129836"/>
            <a:chOff x="6705601" y="1045030"/>
            <a:chExt cx="611974" cy="129836"/>
          </a:xfrm>
        </p:grpSpPr>
        <p:sp>
          <p:nvSpPr>
            <p:cNvPr id="1048584" name="椭圆 47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585" name="椭圆 48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586" name="椭圆 49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74" name="组合 52"/>
          <p:cNvGrpSpPr/>
          <p:nvPr userDrawn="1"/>
        </p:nvGrpSpPr>
        <p:grpSpPr>
          <a:xfrm>
            <a:off x="334276" y="769171"/>
            <a:ext cx="845866" cy="728349"/>
            <a:chOff x="466567" y="822960"/>
            <a:chExt cx="622926" cy="536382"/>
          </a:xfrm>
        </p:grpSpPr>
        <p:sp>
          <p:nvSpPr>
            <p:cNvPr id="1048587" name="直角三角形 51"/>
            <p:cNvSpPr/>
            <p:nvPr userDrawn="1"/>
          </p:nvSpPr>
          <p:spPr>
            <a:xfrm flipH="1" flipV="1">
              <a:off x="466567" y="1148806"/>
              <a:ext cx="210536" cy="210536"/>
            </a:xfrm>
            <a:prstGeom prst="rt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8588" name="箭头: 五边形 50"/>
            <p:cNvSpPr/>
            <p:nvPr userDrawn="1"/>
          </p:nvSpPr>
          <p:spPr>
            <a:xfrm>
              <a:off x="466567" y="822960"/>
              <a:ext cx="622926" cy="339634"/>
            </a:xfrm>
            <a:prstGeom prst="homePlate">
              <a:avLst/>
            </a:prstGeom>
            <a:solidFill>
              <a:srgbClr val="2C39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sp>
        <p:nvSpPr>
          <p:cNvPr id="1048589" name="箭头: 五边形 53"/>
          <p:cNvSpPr/>
          <p:nvPr userDrawn="1"/>
        </p:nvSpPr>
        <p:spPr>
          <a:xfrm flipH="1">
            <a:off x="11116948" y="5350446"/>
            <a:ext cx="450936" cy="245861"/>
          </a:xfrm>
          <a:prstGeom prst="homePlate">
            <a:avLst/>
          </a:prstGeom>
          <a:solidFill>
            <a:srgbClr val="FFC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103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48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48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76" grpId="0" animBg="1"/>
      <p:bldP spid="1048577" grpId="0" animBg="1"/>
      <p:bldP spid="1048578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3" name="流程图: 文档 18"/>
          <p:cNvSpPr/>
          <p:nvPr userDrawn="1"/>
        </p:nvSpPr>
        <p:spPr>
          <a:xfrm rot="16200000">
            <a:off x="1088575" y="-1081316"/>
            <a:ext cx="6850742" cy="9027885"/>
          </a:xfrm>
          <a:prstGeom prst="flowChartDocumen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49004" name="矩形 19"/>
          <p:cNvSpPr/>
          <p:nvPr userDrawn="1"/>
        </p:nvSpPr>
        <p:spPr>
          <a:xfrm>
            <a:off x="595086" y="562428"/>
            <a:ext cx="10943771" cy="5733144"/>
          </a:xfrm>
          <a:prstGeom prst="rect">
            <a:avLst/>
          </a:prstGeom>
          <a:solidFill>
            <a:srgbClr val="E2AC00"/>
          </a:solidFill>
          <a:ln>
            <a:noFill/>
          </a:ln>
          <a:effectLst>
            <a:outerShdw blurRad="63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49005" name="流程图: 文档 20"/>
          <p:cNvSpPr/>
          <p:nvPr userDrawn="1"/>
        </p:nvSpPr>
        <p:spPr>
          <a:xfrm rot="16200000">
            <a:off x="1486703" y="-331215"/>
            <a:ext cx="5733143" cy="7520427"/>
          </a:xfrm>
          <a:prstGeom prst="flowChartDocumen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1049006" name="任意多边形: 形状 21"/>
          <p:cNvSpPr/>
          <p:nvPr userDrawn="1"/>
        </p:nvSpPr>
        <p:spPr>
          <a:xfrm rot="16200000">
            <a:off x="1214187" y="-58698"/>
            <a:ext cx="5733143" cy="6975396"/>
          </a:xfrm>
          <a:custGeom>
            <a:avLst/>
            <a:gdLst>
              <a:gd name="connsiteX0" fmla="*/ 5733143 w 5733143"/>
              <a:gd name="connsiteY0" fmla="*/ 0 h 6975396"/>
              <a:gd name="connsiteX1" fmla="*/ 5733143 w 5733143"/>
              <a:gd name="connsiteY1" fmla="*/ 5581787 h 6975396"/>
              <a:gd name="connsiteX2" fmla="*/ 0 w 5733143"/>
              <a:gd name="connsiteY2" fmla="*/ 6574065 h 6975396"/>
              <a:gd name="connsiteX3" fmla="*/ 0 w 5733143"/>
              <a:gd name="connsiteY3" fmla="*/ 0 h 6975396"/>
              <a:gd name="connsiteX4" fmla="*/ 5733143 w 5733143"/>
              <a:gd name="connsiteY4" fmla="*/ 0 h 697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33143" h="6975396">
                <a:moveTo>
                  <a:pt x="5733143" y="0"/>
                </a:moveTo>
                <a:lnTo>
                  <a:pt x="5733143" y="5581787"/>
                </a:lnTo>
                <a:cubicBezTo>
                  <a:pt x="2866571" y="5581787"/>
                  <a:pt x="2866571" y="7879695"/>
                  <a:pt x="0" y="6574065"/>
                </a:cubicBezTo>
                <a:lnTo>
                  <a:pt x="0" y="0"/>
                </a:lnTo>
                <a:lnTo>
                  <a:pt x="573314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grpSp>
        <p:nvGrpSpPr>
          <p:cNvPr id="292" name="组合 23"/>
          <p:cNvGrpSpPr/>
          <p:nvPr userDrawn="1"/>
        </p:nvGrpSpPr>
        <p:grpSpPr>
          <a:xfrm>
            <a:off x="10483516" y="852525"/>
            <a:ext cx="611974" cy="129836"/>
            <a:chOff x="6705601" y="1045030"/>
            <a:chExt cx="611974" cy="129836"/>
          </a:xfrm>
        </p:grpSpPr>
        <p:sp>
          <p:nvSpPr>
            <p:cNvPr id="1049007" name="椭圆 24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9008" name="椭圆 25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9009" name="椭圆 26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grpSp>
        <p:nvGrpSpPr>
          <p:cNvPr id="293" name="组合 27"/>
          <p:cNvGrpSpPr/>
          <p:nvPr userDrawn="1"/>
        </p:nvGrpSpPr>
        <p:grpSpPr>
          <a:xfrm>
            <a:off x="1230320" y="5925841"/>
            <a:ext cx="611974" cy="129836"/>
            <a:chOff x="6705601" y="1045030"/>
            <a:chExt cx="611974" cy="129836"/>
          </a:xfrm>
          <a:solidFill>
            <a:srgbClr val="2C3998"/>
          </a:solidFill>
        </p:grpSpPr>
        <p:sp>
          <p:nvSpPr>
            <p:cNvPr id="1049010" name="椭圆 28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9011" name="椭圆 29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9012" name="椭圆 30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  <p:pic>
        <p:nvPicPr>
          <p:cNvPr id="2097200" name="图片 31" descr="图片包含 游戏机  描述已自动生成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5553565" y="1383631"/>
            <a:ext cx="6508599" cy="5474367"/>
          </a:xfrm>
          <a:prstGeom prst="rect">
            <a:avLst/>
          </a:prstGeom>
        </p:spPr>
      </p:pic>
      <p:sp>
        <p:nvSpPr>
          <p:cNvPr id="1049013" name="不完整圆 14"/>
          <p:cNvSpPr/>
          <p:nvPr userDrawn="1"/>
        </p:nvSpPr>
        <p:spPr>
          <a:xfrm>
            <a:off x="-374021" y="-404654"/>
            <a:ext cx="1934162" cy="1934162"/>
          </a:xfrm>
          <a:prstGeom prst="pie">
            <a:avLst>
              <a:gd name="adj1" fmla="val 0"/>
              <a:gd name="adj2" fmla="val 5402442"/>
            </a:avLst>
          </a:prstGeom>
          <a:solidFill>
            <a:srgbClr val="2C39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61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49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49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49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97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49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03" grpId="0" animBg="1"/>
      <p:bldP spid="1049004" grpId="0" animBg="1"/>
      <p:bldP spid="1049005" grpId="0" animBg="1"/>
      <p:bldP spid="1049006" grpId="0" animBg="1"/>
      <p:bldP spid="1049013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2" name="流程图: 文档 4"/>
          <p:cNvSpPr/>
          <p:nvPr userDrawn="1"/>
        </p:nvSpPr>
        <p:spPr>
          <a:xfrm rot="16200000">
            <a:off x="1088575" y="-1081316"/>
            <a:ext cx="6850742" cy="9027885"/>
          </a:xfrm>
          <a:prstGeom prst="flowChartDocumen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grpSp>
        <p:nvGrpSpPr>
          <p:cNvPr id="299" name="组合 13"/>
          <p:cNvGrpSpPr/>
          <p:nvPr userDrawn="1"/>
        </p:nvGrpSpPr>
        <p:grpSpPr>
          <a:xfrm>
            <a:off x="656539" y="478508"/>
            <a:ext cx="10878921" cy="5900983"/>
            <a:chOff x="613611" y="467514"/>
            <a:chExt cx="10878921" cy="5900983"/>
          </a:xfrm>
        </p:grpSpPr>
        <p:grpSp>
          <p:nvGrpSpPr>
            <p:cNvPr id="300" name="组合 5"/>
            <p:cNvGrpSpPr/>
            <p:nvPr userDrawn="1"/>
          </p:nvGrpSpPr>
          <p:grpSpPr>
            <a:xfrm>
              <a:off x="10880558" y="467514"/>
              <a:ext cx="611974" cy="129836"/>
              <a:chOff x="6705601" y="1045030"/>
              <a:chExt cx="611974" cy="129836"/>
            </a:xfrm>
          </p:grpSpPr>
          <p:sp>
            <p:nvSpPr>
              <p:cNvPr id="1049023" name="椭圆 6"/>
              <p:cNvSpPr/>
              <p:nvPr/>
            </p:nvSpPr>
            <p:spPr>
              <a:xfrm>
                <a:off x="6705601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049024" name="椭圆 7"/>
              <p:cNvSpPr/>
              <p:nvPr/>
            </p:nvSpPr>
            <p:spPr>
              <a:xfrm>
                <a:off x="6946670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049025" name="椭圆 8"/>
              <p:cNvSpPr/>
              <p:nvPr/>
            </p:nvSpPr>
            <p:spPr>
              <a:xfrm>
                <a:off x="7187739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  <p:grpSp>
          <p:nvGrpSpPr>
            <p:cNvPr id="301" name="组合 9"/>
            <p:cNvGrpSpPr/>
            <p:nvPr userDrawn="1"/>
          </p:nvGrpSpPr>
          <p:grpSpPr>
            <a:xfrm>
              <a:off x="613611" y="6238661"/>
              <a:ext cx="611974" cy="129836"/>
              <a:chOff x="6705601" y="1045030"/>
              <a:chExt cx="611974" cy="129836"/>
            </a:xfrm>
          </p:grpSpPr>
          <p:sp>
            <p:nvSpPr>
              <p:cNvPr id="1049026" name="椭圆 10"/>
              <p:cNvSpPr/>
              <p:nvPr/>
            </p:nvSpPr>
            <p:spPr>
              <a:xfrm>
                <a:off x="6705601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049027" name="椭圆 11"/>
              <p:cNvSpPr/>
              <p:nvPr/>
            </p:nvSpPr>
            <p:spPr>
              <a:xfrm>
                <a:off x="6946670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049028" name="椭圆 12"/>
              <p:cNvSpPr/>
              <p:nvPr/>
            </p:nvSpPr>
            <p:spPr>
              <a:xfrm>
                <a:off x="7187739" y="1045030"/>
                <a:ext cx="129836" cy="1298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6441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2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8500B5-723F-44C6-A738-1CFEC8B17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13C7DF-6AB6-4F4E-B383-00840198F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5FAF9C-9E07-4BE6-8323-9432F251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66257D-49C3-42BE-B36C-D43A03798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D0A5A2-284A-4B4C-8C11-7646E5EDE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6201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E978D5-8F40-44CD-BEF6-B4F178CFB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167D6A-E7F7-479B-B81C-CB3B8B2D6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A8F090-34C4-48D7-8102-24326E6F0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A4A157-771B-4E5B-997B-DE6665FD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FE112D-87D4-49E1-B76A-5E3AB4866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576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77322F-212E-49EC-B641-52A39195A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95C66D-098E-4FD9-A1CD-D75A010DEF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C60888-43BF-4396-A407-62FEE243A1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7CDC76-AB6A-4311-B9AB-41BB2E864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AB9E8ED-1DF2-4D77-A005-965B1A841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863C26-6A18-4109-957C-02B260029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649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EB55B0-333D-4D2B-92B2-352AC8C09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8D4926-C9E3-45FE-96D6-494DD1316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E9E2693-4E65-4215-B570-6BA983C3E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01620F-90D0-430F-AA1F-103B66759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B984215-D645-48EB-B900-C07C400465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F4C5957-F076-4C17-9A70-11900460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A747E68-14D3-4FDB-8A65-929C081AB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F07C764-5227-4E9F-A956-2316C82E1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012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6FC830-AADA-4BB2-8D9A-1A75939A8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0B71240-F3BD-4492-822B-09A4B704B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4676732-F3FA-4F1D-8EAA-F71DF7354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1560DB2-1B6A-4AC7-9C05-AD36DFF29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48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094BE30-DEAB-4B2E-A787-C01C1B791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F63D38-B029-4348-B4E2-2FF7EDDE6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F50B19C-1640-4E3C-B753-7AAA234E2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4967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6BA496-2918-4743-9DDF-8EF2C774D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5675CA-02B4-4EF7-83A4-9BC1F8C68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5E43860-A793-4574-8E3E-0510274751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859610-0BC4-47A1-B009-76B58010E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89F4F24-1491-4956-A3C0-346387F53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E635FE-3179-45A5-BF48-05EEFFD0A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072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016129-166B-414E-A5EB-B5E779B6E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9C52032-1D02-4BC3-914A-2BF71F6E75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10512FA-0EA1-4FF5-8361-80AACD10CB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E275CC-B3C0-4B66-A7FD-F4F844649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672AAF-5684-43B2-8C52-88B7A6655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6D03BA-71DC-4656-B353-0C2EED89B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059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481103-AB23-4B5C-9FEB-EE13B2A65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2BB482-E8CD-4BAC-887D-BFA4E4C2D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B50623-CCA2-4A2E-8D87-8CB13AAD99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0D565C-2BD2-491B-9B8E-094C9854106E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07CE72-FF53-4C6D-8DCE-A2A3B989D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0F153E-DDDF-4381-8EDD-D40C0FDC5B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6C975-A2BC-4A2C-A07B-882DD9D4E5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806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933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emf"/><Relationship Id="rId5" Type="http://schemas.openxmlformats.org/officeDocument/2006/relationships/oleObject" Target="../embeddings/Microsoft_Word_97_-_2003_Document1.doc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.doc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2.bin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.doc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9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.doc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github.com/Community-Group-Purchase/Community-Group-Purchase_Project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.emf"/><Relationship Id="rId4" Type="http://schemas.openxmlformats.org/officeDocument/2006/relationships/oleObject" Target="../embeddings/oleObject3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.doc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6.emf"/><Relationship Id="rId5" Type="http://schemas.openxmlformats.org/officeDocument/2006/relationships/oleObject" Target="../embeddings/Microsoft_Word_97_-_2003_Document6.doc"/><Relationship Id="rId4" Type="http://schemas.openxmlformats.org/officeDocument/2006/relationships/image" Target="../media/image25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.doc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文本框 3"/>
          <p:cNvSpPr txBox="1"/>
          <p:nvPr/>
        </p:nvSpPr>
        <p:spPr>
          <a:xfrm>
            <a:off x="1223971" y="1680508"/>
            <a:ext cx="80170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600" normalizeH="0" baseline="0" noProof="0" dirty="0">
                <a:ln>
                  <a:noFill/>
                </a:ln>
                <a:solidFill>
                  <a:srgbClr val="2C399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G14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rgbClr val="2C399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软件需求</a:t>
            </a:r>
            <a:r>
              <a:rPr kumimoji="0" lang="en-US" altLang="zh-CN" sz="6000" b="1" i="0" u="none" strike="noStrike" kern="1200" cap="none" spc="600" normalizeH="0" baseline="0" noProof="0" dirty="0">
                <a:ln>
                  <a:noFill/>
                </a:ln>
                <a:solidFill>
                  <a:srgbClr val="2C399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SRS</a:t>
            </a:r>
            <a:r>
              <a: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rgbClr val="2C399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评审</a:t>
            </a:r>
          </a:p>
        </p:txBody>
      </p:sp>
      <p:sp>
        <p:nvSpPr>
          <p:cNvPr id="1048636" name="矩形 5"/>
          <p:cNvSpPr/>
          <p:nvPr/>
        </p:nvSpPr>
        <p:spPr>
          <a:xfrm>
            <a:off x="1223971" y="3861479"/>
            <a:ext cx="4477039" cy="961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组长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刘书宇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组员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梁泽生 彭昕怡 张安硕 谢子文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8" name="组合 6"/>
          <p:cNvGrpSpPr/>
          <p:nvPr/>
        </p:nvGrpSpPr>
        <p:grpSpPr>
          <a:xfrm>
            <a:off x="1325570" y="5064747"/>
            <a:ext cx="4201470" cy="353469"/>
            <a:chOff x="3477718" y="4586989"/>
            <a:chExt cx="4989023" cy="419725"/>
          </a:xfrm>
        </p:grpSpPr>
        <p:sp>
          <p:nvSpPr>
            <p:cNvPr id="1048637" name="矩形: 圆角 7"/>
            <p:cNvSpPr/>
            <p:nvPr/>
          </p:nvSpPr>
          <p:spPr>
            <a:xfrm>
              <a:off x="3477718" y="4586989"/>
              <a:ext cx="1753849" cy="419725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2C39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300" normalizeH="0" baseline="0" noProof="0" dirty="0">
                  <a:ln>
                    <a:noFill/>
                  </a:ln>
                  <a:solidFill>
                    <a:srgbClr val="2C399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G14</a:t>
              </a:r>
            </a:p>
          </p:txBody>
        </p:sp>
        <p:sp>
          <p:nvSpPr>
            <p:cNvPr id="1048638" name="矩形: 圆角 8"/>
            <p:cNvSpPr/>
            <p:nvPr/>
          </p:nvSpPr>
          <p:spPr>
            <a:xfrm>
              <a:off x="5436662" y="4586989"/>
              <a:ext cx="3030079" cy="419725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2C39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300" normalizeH="0" baseline="0" noProof="0" dirty="0">
                  <a:ln>
                    <a:noFill/>
                  </a:ln>
                  <a:solidFill>
                    <a:srgbClr val="2C399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2021</a:t>
              </a:r>
              <a:r>
                <a:rPr kumimoji="0" lang="zh-CN" altLang="en-US" sz="1800" b="0" i="0" u="none" strike="noStrike" kern="1200" cap="none" spc="300" normalizeH="0" baseline="0" noProof="0" dirty="0">
                  <a:ln>
                    <a:noFill/>
                  </a:ln>
                  <a:solidFill>
                    <a:srgbClr val="2C399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pc="300" dirty="0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kumimoji="0" lang="zh-CN" altLang="en-US" sz="1800" b="0" i="0" u="none" strike="noStrike" kern="1200" cap="none" spc="300" normalizeH="0" baseline="0" noProof="0" dirty="0">
                  <a:ln>
                    <a:noFill/>
                  </a:ln>
                  <a:solidFill>
                    <a:srgbClr val="2C399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pc="300" dirty="0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14</a:t>
              </a:r>
              <a:r>
                <a:rPr kumimoji="0" lang="zh-CN" altLang="en-US" sz="1800" b="0" i="0" u="none" strike="noStrike" kern="1200" cap="none" spc="300" normalizeH="0" baseline="0" noProof="0" dirty="0">
                  <a:ln>
                    <a:noFill/>
                  </a:ln>
                  <a:solidFill>
                    <a:srgbClr val="2C399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</a:p>
          </p:txBody>
        </p:sp>
      </p:grpSp>
      <p:grpSp>
        <p:nvGrpSpPr>
          <p:cNvPr id="99" name="组合 9"/>
          <p:cNvGrpSpPr/>
          <p:nvPr/>
        </p:nvGrpSpPr>
        <p:grpSpPr>
          <a:xfrm>
            <a:off x="1325570" y="1550672"/>
            <a:ext cx="611974" cy="129836"/>
            <a:chOff x="6705601" y="1045030"/>
            <a:chExt cx="611974" cy="129836"/>
          </a:xfrm>
          <a:solidFill>
            <a:srgbClr val="2C3998">
              <a:alpha val="50000"/>
            </a:srgbClr>
          </a:solidFill>
        </p:grpSpPr>
        <p:sp>
          <p:nvSpPr>
            <p:cNvPr id="1048639" name="椭圆 10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endParaRPr>
            </a:p>
          </p:txBody>
        </p:sp>
        <p:sp>
          <p:nvSpPr>
            <p:cNvPr id="1048640" name="椭圆 11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endParaRPr>
            </a:p>
          </p:txBody>
        </p:sp>
        <p:sp>
          <p:nvSpPr>
            <p:cNvPr id="1048641" name="椭圆 12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pitchFamily="2" charset="-122"/>
                <a:ea typeface="字魂59号-创粗黑" panose="00000500000000000000" pitchFamily="2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48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48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35" grpId="0"/>
      <p:bldP spid="104863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5109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邀请并确认相关用户代表，明确职责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D217BF4C-0A86-4F12-8247-5CE88C09DF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5784544"/>
              </p:ext>
            </p:extLst>
          </p:nvPr>
        </p:nvGraphicFramePr>
        <p:xfrm>
          <a:off x="6827006" y="2930358"/>
          <a:ext cx="2093494" cy="18972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828906" progId="Word.Document.12">
                  <p:embed/>
                </p:oleObj>
              </mc:Choice>
              <mc:Fallback>
                <p:oleObj name="Document" showAsIcon="1" r:id="rId3" imgW="914400" imgH="8289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27006" y="2930358"/>
                        <a:ext cx="2093494" cy="18972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E834A89C-F88F-4DE2-AA01-1A56E2F49A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6325458"/>
              </p:ext>
            </p:extLst>
          </p:nvPr>
        </p:nvGraphicFramePr>
        <p:xfrm>
          <a:off x="3271502" y="2930358"/>
          <a:ext cx="2093493" cy="18972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5" imgW="914400" imgH="828906" progId="Word.Document.8">
                  <p:embed/>
                </p:oleObj>
              </mc:Choice>
              <mc:Fallback>
                <p:oleObj name="Document" showAsIcon="1" r:id="rId5" imgW="914400" imgH="82890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71502" y="2930358"/>
                        <a:ext cx="2093493" cy="18972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87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44373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用户代表需求获取 与需求确认</a:t>
            </a:r>
            <a:endParaRPr lang="en-US" altLang="zh-CN" sz="2400" b="1" dirty="0">
              <a:solidFill>
                <a:srgbClr val="2C399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57908FD4-6CF6-473F-ACDB-0AFD4465A7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1413667"/>
              </p:ext>
            </p:extLst>
          </p:nvPr>
        </p:nvGraphicFramePr>
        <p:xfrm>
          <a:off x="5065294" y="2804528"/>
          <a:ext cx="2061411" cy="18681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828906" progId="Word.Document.12">
                  <p:embed/>
                </p:oleObj>
              </mc:Choice>
              <mc:Fallback>
                <p:oleObj name="Document" showAsIcon="1" r:id="rId3" imgW="914400" imgH="8289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65294" y="2804528"/>
                        <a:ext cx="2061411" cy="18681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8121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文本框 1"/>
          <p:cNvSpPr txBox="1"/>
          <p:nvPr/>
        </p:nvSpPr>
        <p:spPr>
          <a:xfrm>
            <a:off x="5514742" y="220292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</a:p>
        </p:txBody>
      </p:sp>
      <p:sp>
        <p:nvSpPr>
          <p:cNvPr id="1048679" name="矩形: 圆角 4"/>
          <p:cNvSpPr/>
          <p:nvPr/>
        </p:nvSpPr>
        <p:spPr>
          <a:xfrm>
            <a:off x="9789124" y="4179891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第三部分</a:t>
            </a:r>
          </a:p>
        </p:txBody>
      </p:sp>
    </p:spTree>
    <p:extLst>
      <p:ext uri="{BB962C8B-B14F-4D97-AF65-F5344CB8AC3E}">
        <p14:creationId xmlns:p14="http://schemas.microsoft.com/office/powerpoint/2010/main" val="3060876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6" grpId="0"/>
      <p:bldP spid="104867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界面原型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DA507DCF-6F78-4FD3-A820-BB5FBDB27B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6769508"/>
              </p:ext>
            </p:extLst>
          </p:nvPr>
        </p:nvGraphicFramePr>
        <p:xfrm>
          <a:off x="4969042" y="2407694"/>
          <a:ext cx="2253916" cy="204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3" imgW="914400" imgH="828906" progId="Package">
                  <p:embed/>
                </p:oleObj>
              </mc:Choice>
              <mc:Fallback>
                <p:oleObj name="包装程序外壳对象" showAsIcon="1" r:id="rId3" imgW="914400" imgH="82890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69042" y="2407694"/>
                        <a:ext cx="2253916" cy="204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9EB58E20-7DC0-4BE2-AFFC-52EE4C741850}"/>
              </a:ext>
            </a:extLst>
          </p:cNvPr>
          <p:cNvSpPr txBox="1"/>
          <p:nvPr/>
        </p:nvSpPr>
        <p:spPr>
          <a:xfrm>
            <a:off x="5388114" y="4265639"/>
            <a:ext cx="14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工具：</a:t>
            </a:r>
            <a:r>
              <a:rPr lang="en-US" altLang="zh-CN" dirty="0"/>
              <a:t>RP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35032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思维整理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63BCE7-ADD1-4B4B-9C1B-A9B1CFCDE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421" y="1679646"/>
            <a:ext cx="10347158" cy="377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4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页面整理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1C60368-FC05-4B66-8170-9E8CD33B6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610" y="1501129"/>
            <a:ext cx="8678779" cy="385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66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文本框 1"/>
          <p:cNvSpPr txBox="1"/>
          <p:nvPr/>
        </p:nvSpPr>
        <p:spPr>
          <a:xfrm>
            <a:off x="5514742" y="220292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用例文档</a:t>
            </a:r>
          </a:p>
        </p:txBody>
      </p:sp>
      <p:sp>
        <p:nvSpPr>
          <p:cNvPr id="1048679" name="矩形: 圆角 4"/>
          <p:cNvSpPr/>
          <p:nvPr/>
        </p:nvSpPr>
        <p:spPr>
          <a:xfrm>
            <a:off x="9789124" y="4179891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第四部分</a:t>
            </a:r>
          </a:p>
        </p:txBody>
      </p:sp>
    </p:spTree>
    <p:extLst>
      <p:ext uri="{BB962C8B-B14F-4D97-AF65-F5344CB8AC3E}">
        <p14:creationId xmlns:p14="http://schemas.microsoft.com/office/powerpoint/2010/main" val="400928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6" grpId="0"/>
      <p:bldP spid="104867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用例文档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25C11107-466D-44D4-AADA-6D91EFC51D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2885478"/>
              </p:ext>
            </p:extLst>
          </p:nvPr>
        </p:nvGraphicFramePr>
        <p:xfrm>
          <a:off x="4808621" y="2262312"/>
          <a:ext cx="2574758" cy="2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828906" progId="Word.Document.12">
                  <p:embed/>
                </p:oleObj>
              </mc:Choice>
              <mc:Fallback>
                <p:oleObj name="Document" showAsIcon="1" r:id="rId3" imgW="914400" imgH="8289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08621" y="2262312"/>
                        <a:ext cx="2574758" cy="2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269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文本框 1"/>
          <p:cNvSpPr txBox="1"/>
          <p:nvPr/>
        </p:nvSpPr>
        <p:spPr>
          <a:xfrm>
            <a:off x="5514742" y="220292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</a:p>
        </p:txBody>
      </p:sp>
      <p:sp>
        <p:nvSpPr>
          <p:cNvPr id="1048679" name="矩形: 圆角 4"/>
          <p:cNvSpPr/>
          <p:nvPr/>
        </p:nvSpPr>
        <p:spPr>
          <a:xfrm>
            <a:off x="9789124" y="4179891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第五部分</a:t>
            </a:r>
          </a:p>
        </p:txBody>
      </p:sp>
    </p:spTree>
    <p:extLst>
      <p:ext uri="{BB962C8B-B14F-4D97-AF65-F5344CB8AC3E}">
        <p14:creationId xmlns:p14="http://schemas.microsoft.com/office/powerpoint/2010/main" val="302381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6" grpId="0"/>
      <p:bldP spid="104867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用户手册</a:t>
            </a:r>
            <a:endParaRPr lang="en-US" altLang="zh-CN" sz="2400" b="1" dirty="0">
              <a:solidFill>
                <a:srgbClr val="2C399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2596D44C-8D6F-4C50-9064-A75405FA16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213804"/>
              </p:ext>
            </p:extLst>
          </p:nvPr>
        </p:nvGraphicFramePr>
        <p:xfrm>
          <a:off x="5025189" y="2660149"/>
          <a:ext cx="2141621" cy="19408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828906" progId="Word.Document.8">
                  <p:embed/>
                </p:oleObj>
              </mc:Choice>
              <mc:Fallback>
                <p:oleObj name="Document" showAsIcon="1" r:id="rId3" imgW="914400" imgH="82890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25189" y="2660149"/>
                        <a:ext cx="2141621" cy="19408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663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组合 1"/>
          <p:cNvGrpSpPr/>
          <p:nvPr/>
        </p:nvGrpSpPr>
        <p:grpSpPr>
          <a:xfrm>
            <a:off x="6096001" y="982613"/>
            <a:ext cx="3335611" cy="619519"/>
            <a:chOff x="3606800" y="1689100"/>
            <a:chExt cx="3624102" cy="673100"/>
          </a:xfrm>
        </p:grpSpPr>
        <p:sp>
          <p:nvSpPr>
            <p:cNvPr id="1048650" name="椭圆 2"/>
            <p:cNvSpPr/>
            <p:nvPr/>
          </p:nvSpPr>
          <p:spPr>
            <a:xfrm>
              <a:off x="3606800" y="1689100"/>
              <a:ext cx="673100" cy="673100"/>
            </a:xfrm>
            <a:prstGeom prst="roundRect">
              <a:avLst/>
            </a:prstGeom>
            <a:solidFill>
              <a:srgbClr val="2C3998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1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1048651" name="文本框 4"/>
            <p:cNvSpPr txBox="1"/>
            <p:nvPr/>
          </p:nvSpPr>
          <p:spPr>
            <a:xfrm>
              <a:off x="4450382" y="1781480"/>
              <a:ext cx="2780520" cy="554954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Vision &amp; Scope</a:t>
              </a:r>
              <a:endParaRPr lang="zh-CN" altLang="en-US" sz="2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7" name="组合 6"/>
          <p:cNvGrpSpPr/>
          <p:nvPr/>
        </p:nvGrpSpPr>
        <p:grpSpPr>
          <a:xfrm>
            <a:off x="6096007" y="2044567"/>
            <a:ext cx="3448905" cy="619519"/>
            <a:chOff x="3606800" y="1689100"/>
            <a:chExt cx="3747190" cy="673100"/>
          </a:xfrm>
        </p:grpSpPr>
        <p:sp>
          <p:nvSpPr>
            <p:cNvPr id="1048652" name="椭圆 7"/>
            <p:cNvSpPr/>
            <p:nvPr/>
          </p:nvSpPr>
          <p:spPr>
            <a:xfrm>
              <a:off x="3606800" y="1689100"/>
              <a:ext cx="673100" cy="673100"/>
            </a:xfrm>
            <a:prstGeom prst="roundRect">
              <a:avLst/>
            </a:prstGeom>
            <a:solidFill>
              <a:srgbClr val="2C3998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2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1048653" name="文本框 9"/>
            <p:cNvSpPr txBox="1"/>
            <p:nvPr/>
          </p:nvSpPr>
          <p:spPr>
            <a:xfrm>
              <a:off x="4450379" y="1774852"/>
              <a:ext cx="2903611" cy="554954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400" b="1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用户群与用户代表</a:t>
              </a:r>
              <a:endParaRPr lang="en-US" altLang="zh-CN" dirty="0"/>
            </a:p>
          </p:txBody>
        </p:sp>
      </p:grpSp>
      <p:grpSp>
        <p:nvGrpSpPr>
          <p:cNvPr id="108" name="组合 11"/>
          <p:cNvGrpSpPr/>
          <p:nvPr/>
        </p:nvGrpSpPr>
        <p:grpSpPr>
          <a:xfrm>
            <a:off x="6096008" y="3106521"/>
            <a:ext cx="2233279" cy="619519"/>
            <a:chOff x="3606800" y="1689100"/>
            <a:chExt cx="2426428" cy="673100"/>
          </a:xfrm>
        </p:grpSpPr>
        <p:sp>
          <p:nvSpPr>
            <p:cNvPr id="1048654" name="椭圆 12"/>
            <p:cNvSpPr/>
            <p:nvPr/>
          </p:nvSpPr>
          <p:spPr>
            <a:xfrm>
              <a:off x="3606800" y="1689100"/>
              <a:ext cx="673100" cy="673100"/>
            </a:xfrm>
            <a:prstGeom prst="roundRect">
              <a:avLst/>
            </a:prstGeom>
            <a:solidFill>
              <a:srgbClr val="2C3998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3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1048655" name="文本框 14"/>
            <p:cNvSpPr txBox="1"/>
            <p:nvPr/>
          </p:nvSpPr>
          <p:spPr>
            <a:xfrm>
              <a:off x="4450381" y="1774852"/>
              <a:ext cx="1582847" cy="554954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400" b="1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界面原型</a:t>
              </a:r>
            </a:p>
          </p:txBody>
        </p:sp>
      </p:grpSp>
      <p:grpSp>
        <p:nvGrpSpPr>
          <p:cNvPr id="109" name="组合 16"/>
          <p:cNvGrpSpPr/>
          <p:nvPr/>
        </p:nvGrpSpPr>
        <p:grpSpPr>
          <a:xfrm>
            <a:off x="6096004" y="4261840"/>
            <a:ext cx="2233276" cy="619519"/>
            <a:chOff x="3606800" y="1689100"/>
            <a:chExt cx="2426431" cy="673100"/>
          </a:xfrm>
        </p:grpSpPr>
        <p:sp>
          <p:nvSpPr>
            <p:cNvPr id="1048656" name="椭圆 17"/>
            <p:cNvSpPr/>
            <p:nvPr/>
          </p:nvSpPr>
          <p:spPr>
            <a:xfrm>
              <a:off x="3606800" y="1689100"/>
              <a:ext cx="673100" cy="673100"/>
            </a:xfrm>
            <a:prstGeom prst="roundRect">
              <a:avLst/>
            </a:prstGeom>
            <a:solidFill>
              <a:srgbClr val="2C3998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4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1048657" name="文本框 19"/>
            <p:cNvSpPr txBox="1"/>
            <p:nvPr/>
          </p:nvSpPr>
          <p:spPr>
            <a:xfrm>
              <a:off x="4450380" y="1774852"/>
              <a:ext cx="1582851" cy="554954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400" b="1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用例文档</a:t>
              </a:r>
            </a:p>
          </p:txBody>
        </p:sp>
      </p:grpSp>
      <p:grpSp>
        <p:nvGrpSpPr>
          <p:cNvPr id="110" name="组合 27"/>
          <p:cNvGrpSpPr/>
          <p:nvPr/>
        </p:nvGrpSpPr>
        <p:grpSpPr>
          <a:xfrm>
            <a:off x="1506065" y="982613"/>
            <a:ext cx="1884158" cy="3277059"/>
            <a:chOff x="9472134" y="747834"/>
            <a:chExt cx="1884158" cy="3277059"/>
          </a:xfrm>
        </p:grpSpPr>
        <p:sp>
          <p:nvSpPr>
            <p:cNvPr id="1048658" name="文本框 28"/>
            <p:cNvSpPr txBox="1"/>
            <p:nvPr/>
          </p:nvSpPr>
          <p:spPr>
            <a:xfrm>
              <a:off x="9472134" y="747834"/>
              <a:ext cx="1376680" cy="245621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8000" dirty="0">
                  <a:solidFill>
                    <a:srgbClr val="2C3998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目录</a:t>
              </a:r>
            </a:p>
          </p:txBody>
        </p:sp>
        <p:sp>
          <p:nvSpPr>
            <p:cNvPr id="1048659" name="文本框 29"/>
            <p:cNvSpPr txBox="1"/>
            <p:nvPr/>
          </p:nvSpPr>
          <p:spPr>
            <a:xfrm>
              <a:off x="10740739" y="1705248"/>
              <a:ext cx="615553" cy="231964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en-US" altLang="zh-CN" sz="2800" dirty="0">
                  <a:solidFill>
                    <a:srgbClr val="2C3998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CONTENTS</a:t>
              </a:r>
              <a:endParaRPr lang="zh-CN" altLang="en-US" sz="28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</p:grpSp>
      <p:grpSp>
        <p:nvGrpSpPr>
          <p:cNvPr id="111" name="组合 3"/>
          <p:cNvGrpSpPr/>
          <p:nvPr/>
        </p:nvGrpSpPr>
        <p:grpSpPr>
          <a:xfrm>
            <a:off x="6096011" y="5443575"/>
            <a:ext cx="2233282" cy="619519"/>
            <a:chOff x="3606800" y="1689100"/>
            <a:chExt cx="2426427" cy="673100"/>
          </a:xfrm>
        </p:grpSpPr>
        <p:sp>
          <p:nvSpPr>
            <p:cNvPr id="1048660" name="椭圆 5"/>
            <p:cNvSpPr/>
            <p:nvPr/>
          </p:nvSpPr>
          <p:spPr>
            <a:xfrm>
              <a:off x="3606800" y="1689100"/>
              <a:ext cx="673100" cy="673100"/>
            </a:xfrm>
            <a:prstGeom prst="roundRect">
              <a:avLst/>
            </a:prstGeom>
            <a:solidFill>
              <a:srgbClr val="2C3998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5</a:t>
              </a:r>
            </a:p>
          </p:txBody>
        </p:sp>
        <p:sp>
          <p:nvSpPr>
            <p:cNvPr id="1048661" name="文本框 8"/>
            <p:cNvSpPr txBox="1"/>
            <p:nvPr/>
          </p:nvSpPr>
          <p:spPr>
            <a:xfrm>
              <a:off x="4450383" y="1774852"/>
              <a:ext cx="1582844" cy="554954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400" b="1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用户手册</a:t>
              </a:r>
              <a:endParaRPr lang="en-US" altLang="zh-CN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文本框 1"/>
          <p:cNvSpPr txBox="1"/>
          <p:nvPr/>
        </p:nvSpPr>
        <p:spPr>
          <a:xfrm>
            <a:off x="5514742" y="2202929"/>
            <a:ext cx="29429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JAD</a:t>
            </a:r>
            <a:r>
              <a:rPr lang="zh-CN" altLang="en-US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</a:t>
            </a:r>
          </a:p>
        </p:txBody>
      </p:sp>
      <p:sp>
        <p:nvSpPr>
          <p:cNvPr id="1048679" name="矩形: 圆角 4"/>
          <p:cNvSpPr/>
          <p:nvPr/>
        </p:nvSpPr>
        <p:spPr>
          <a:xfrm>
            <a:off x="9789124" y="4179891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第六部分</a:t>
            </a:r>
          </a:p>
        </p:txBody>
      </p:sp>
    </p:spTree>
    <p:extLst>
      <p:ext uri="{BB962C8B-B14F-4D97-AF65-F5344CB8AC3E}">
        <p14:creationId xmlns:p14="http://schemas.microsoft.com/office/powerpoint/2010/main" val="125702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6" grpId="0"/>
      <p:bldP spid="104867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1409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JAD</a:t>
            </a:r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会议</a:t>
            </a:r>
            <a:endParaRPr lang="en-US" altLang="zh-CN" sz="2400" b="1" dirty="0">
              <a:solidFill>
                <a:srgbClr val="2C399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0CF3527-5FE5-4EA8-979F-7B56CF075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744" y="1017797"/>
            <a:ext cx="3109110" cy="4822405"/>
          </a:xfrm>
          <a:prstGeom prst="rect">
            <a:avLst/>
          </a:prstGeom>
        </p:spPr>
      </p:pic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3AB36065-77F9-468A-B349-B732D2D66F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9936162"/>
              </p:ext>
            </p:extLst>
          </p:nvPr>
        </p:nvGraphicFramePr>
        <p:xfrm>
          <a:off x="2034440" y="2952573"/>
          <a:ext cx="2439274" cy="22105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4" imgW="914400" imgH="828906" progId="Package">
                  <p:embed/>
                </p:oleObj>
              </mc:Choice>
              <mc:Fallback>
                <p:oleObj name="包装程序外壳对象" showAsIcon="1" r:id="rId4" imgW="914400" imgH="82890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34440" y="2952573"/>
                        <a:ext cx="2439274" cy="22105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96A8E282-B47D-48CE-8091-EF75EE86CB7D}"/>
              </a:ext>
            </a:extLst>
          </p:cNvPr>
          <p:cNvSpPr txBox="1"/>
          <p:nvPr/>
        </p:nvSpPr>
        <p:spPr>
          <a:xfrm>
            <a:off x="2756772" y="4507832"/>
            <a:ext cx="994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图片版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EDD7760-1432-470D-95AE-96852B2F9A54}"/>
              </a:ext>
            </a:extLst>
          </p:cNvPr>
          <p:cNvSpPr txBox="1"/>
          <p:nvPr/>
        </p:nvSpPr>
        <p:spPr>
          <a:xfrm>
            <a:off x="2510574" y="2181726"/>
            <a:ext cx="2227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和老板会面交流</a:t>
            </a:r>
          </a:p>
        </p:txBody>
      </p:sp>
    </p:spTree>
    <p:extLst>
      <p:ext uri="{BB962C8B-B14F-4D97-AF65-F5344CB8AC3E}">
        <p14:creationId xmlns:p14="http://schemas.microsoft.com/office/powerpoint/2010/main" val="201605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文本框 1"/>
          <p:cNvSpPr txBox="1"/>
          <p:nvPr/>
        </p:nvSpPr>
        <p:spPr>
          <a:xfrm>
            <a:off x="5514742" y="2202929"/>
            <a:ext cx="42723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SRS</a:t>
            </a:r>
            <a:r>
              <a:rPr lang="zh-CN" altLang="en-US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需求说明</a:t>
            </a:r>
          </a:p>
        </p:txBody>
      </p:sp>
      <p:sp>
        <p:nvSpPr>
          <p:cNvPr id="1048679" name="矩形: 圆角 4"/>
          <p:cNvSpPr/>
          <p:nvPr/>
        </p:nvSpPr>
        <p:spPr>
          <a:xfrm>
            <a:off x="9789124" y="4179891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第七部分</a:t>
            </a:r>
          </a:p>
        </p:txBody>
      </p:sp>
    </p:spTree>
    <p:extLst>
      <p:ext uri="{BB962C8B-B14F-4D97-AF65-F5344CB8AC3E}">
        <p14:creationId xmlns:p14="http://schemas.microsoft.com/office/powerpoint/2010/main" val="369919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6" grpId="0"/>
      <p:bldP spid="104867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23102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SRS</a:t>
            </a:r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需求说明书</a:t>
            </a:r>
            <a:endParaRPr lang="en-US" altLang="zh-CN" sz="2400" b="1" dirty="0">
              <a:solidFill>
                <a:srgbClr val="2C399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B1910897-B7C5-40BD-AC2D-8D92904EE2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2406924"/>
              </p:ext>
            </p:extLst>
          </p:nvPr>
        </p:nvGraphicFramePr>
        <p:xfrm>
          <a:off x="4957886" y="2724317"/>
          <a:ext cx="2276227" cy="2062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828906" progId="Word.Document.8">
                  <p:embed/>
                </p:oleObj>
              </mc:Choice>
              <mc:Fallback>
                <p:oleObj name="Document" showAsIcon="1" r:id="rId3" imgW="914400" imgH="82890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57886" y="2724317"/>
                        <a:ext cx="2276227" cy="20628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26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文本框 1"/>
          <p:cNvSpPr txBox="1"/>
          <p:nvPr/>
        </p:nvSpPr>
        <p:spPr>
          <a:xfrm>
            <a:off x="5514742" y="2202929"/>
            <a:ext cx="52629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数据字典、</a:t>
            </a:r>
            <a:r>
              <a:rPr lang="en-US" altLang="zh-CN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ER</a:t>
            </a:r>
            <a:r>
              <a:rPr lang="zh-CN" altLang="en-US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</a:p>
        </p:txBody>
      </p:sp>
      <p:sp>
        <p:nvSpPr>
          <p:cNvPr id="1048679" name="矩形: 圆角 4"/>
          <p:cNvSpPr/>
          <p:nvPr/>
        </p:nvSpPr>
        <p:spPr>
          <a:xfrm>
            <a:off x="9789124" y="4179891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第八部分</a:t>
            </a:r>
          </a:p>
        </p:txBody>
      </p:sp>
    </p:spTree>
    <p:extLst>
      <p:ext uri="{BB962C8B-B14F-4D97-AF65-F5344CB8AC3E}">
        <p14:creationId xmlns:p14="http://schemas.microsoft.com/office/powerpoint/2010/main" val="345527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6" grpId="0"/>
      <p:bldP spid="104867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数据字典</a:t>
            </a:r>
            <a:endParaRPr lang="en-US" altLang="zh-CN" sz="2400" b="1" dirty="0">
              <a:solidFill>
                <a:srgbClr val="2C399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CCB25DA2-45D2-4F67-8126-0BC354B050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7628914"/>
              </p:ext>
            </p:extLst>
          </p:nvPr>
        </p:nvGraphicFramePr>
        <p:xfrm>
          <a:off x="5009147" y="2756401"/>
          <a:ext cx="2173705" cy="1969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828906" progId="Word.Document.8">
                  <p:embed/>
                </p:oleObj>
              </mc:Choice>
              <mc:Fallback>
                <p:oleObj name="Document" showAsIcon="1" r:id="rId3" imgW="914400" imgH="82890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09147" y="2756401"/>
                        <a:ext cx="2173705" cy="1969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2965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ER</a:t>
            </a:r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图</a:t>
            </a:r>
            <a:endParaRPr lang="en-US" altLang="zh-CN" sz="2400" b="1" dirty="0">
              <a:solidFill>
                <a:srgbClr val="2C399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581E9B9-37B2-419C-BB56-0FEFD95AD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141" y="1383610"/>
            <a:ext cx="6617718" cy="409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2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文本框 1"/>
          <p:cNvSpPr txBox="1"/>
          <p:nvPr/>
        </p:nvSpPr>
        <p:spPr>
          <a:xfrm>
            <a:off x="5514742" y="220292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版本管理</a:t>
            </a:r>
            <a:endParaRPr lang="en-US" altLang="zh-CN" sz="5400" b="1" dirty="0">
              <a:solidFill>
                <a:srgbClr val="2C399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79" name="矩形: 圆角 4"/>
          <p:cNvSpPr/>
          <p:nvPr/>
        </p:nvSpPr>
        <p:spPr>
          <a:xfrm>
            <a:off x="9789124" y="4179891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第十部分</a:t>
            </a:r>
          </a:p>
        </p:txBody>
      </p:sp>
    </p:spTree>
    <p:extLst>
      <p:ext uri="{BB962C8B-B14F-4D97-AF65-F5344CB8AC3E}">
        <p14:creationId xmlns:p14="http://schemas.microsoft.com/office/powerpoint/2010/main" val="598663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6" grpId="0"/>
      <p:bldP spid="104867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Git</a:t>
            </a:r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版本管理</a:t>
            </a:r>
            <a:endParaRPr lang="en-US" altLang="zh-CN" sz="2400" b="1" dirty="0">
              <a:solidFill>
                <a:srgbClr val="2C399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9DF4B0-8C6D-4D69-841C-1C2D19314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427" y="980751"/>
            <a:ext cx="7483019" cy="434737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43EDB42-5349-4821-B041-850B4DBCF473}"/>
              </a:ext>
            </a:extLst>
          </p:cNvPr>
          <p:cNvSpPr txBox="1"/>
          <p:nvPr/>
        </p:nvSpPr>
        <p:spPr>
          <a:xfrm>
            <a:off x="625642" y="4238671"/>
            <a:ext cx="44276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hlinkClick r:id="rId4"/>
              </a:rPr>
              <a:t>Community-Group-Purchase/Community-Group-</a:t>
            </a:r>
            <a:r>
              <a:rPr lang="en-US" altLang="zh-CN" dirty="0" err="1">
                <a:hlinkClick r:id="rId4"/>
              </a:rPr>
              <a:t>Purchase_Project</a:t>
            </a:r>
            <a:r>
              <a:rPr lang="en-US" altLang="zh-CN" dirty="0">
                <a:hlinkClick r:id="rId4"/>
              </a:rPr>
              <a:t>: </a:t>
            </a:r>
            <a:r>
              <a:rPr lang="zh-CN" altLang="en-US" dirty="0">
                <a:hlinkClick r:id="rId4"/>
              </a:rPr>
              <a:t>软件需求分析原理与实践课程</a:t>
            </a:r>
            <a:r>
              <a:rPr lang="en-US" altLang="zh-CN" dirty="0" err="1">
                <a:hlinkClick r:id="rId4"/>
              </a:rPr>
              <a:t>lsy</a:t>
            </a:r>
            <a:r>
              <a:rPr lang="zh-CN" altLang="en-US" dirty="0">
                <a:hlinkClick r:id="rId4"/>
              </a:rPr>
              <a:t>小组</a:t>
            </a:r>
            <a:r>
              <a:rPr lang="en-US" altLang="zh-CN" dirty="0">
                <a:hlinkClick r:id="rId4"/>
              </a:rPr>
              <a:t>git</a:t>
            </a:r>
            <a:r>
              <a:rPr lang="zh-CN" altLang="en-US" dirty="0">
                <a:hlinkClick r:id="rId4"/>
              </a:rPr>
              <a:t>版本管理库 </a:t>
            </a:r>
            <a:r>
              <a:rPr lang="en-US" altLang="zh-CN" dirty="0">
                <a:hlinkClick r:id="rId4"/>
              </a:rPr>
              <a:t>(github.com)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18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文本框 1"/>
          <p:cNvSpPr txBox="1"/>
          <p:nvPr/>
        </p:nvSpPr>
        <p:spPr>
          <a:xfrm>
            <a:off x="5514742" y="220292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绩效分工</a:t>
            </a:r>
            <a:endParaRPr lang="en-US" altLang="zh-CN" sz="5400" b="1" dirty="0">
              <a:solidFill>
                <a:srgbClr val="2C399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79" name="矩形: 圆角 4"/>
          <p:cNvSpPr/>
          <p:nvPr/>
        </p:nvSpPr>
        <p:spPr>
          <a:xfrm>
            <a:off x="9789124" y="4179891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第十一部分</a:t>
            </a:r>
          </a:p>
        </p:txBody>
      </p:sp>
    </p:spTree>
    <p:extLst>
      <p:ext uri="{BB962C8B-B14F-4D97-AF65-F5344CB8AC3E}">
        <p14:creationId xmlns:p14="http://schemas.microsoft.com/office/powerpoint/2010/main" val="455143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6" grpId="0"/>
      <p:bldP spid="104867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组合 1"/>
          <p:cNvGrpSpPr/>
          <p:nvPr/>
        </p:nvGrpSpPr>
        <p:grpSpPr>
          <a:xfrm>
            <a:off x="6352673" y="1104686"/>
            <a:ext cx="2226812" cy="619519"/>
            <a:chOff x="3606800" y="1689100"/>
            <a:chExt cx="2419406" cy="673100"/>
          </a:xfrm>
        </p:grpSpPr>
        <p:sp>
          <p:nvSpPr>
            <p:cNvPr id="1048650" name="椭圆 2"/>
            <p:cNvSpPr/>
            <p:nvPr/>
          </p:nvSpPr>
          <p:spPr>
            <a:xfrm>
              <a:off x="3606800" y="1689100"/>
              <a:ext cx="673100" cy="673100"/>
            </a:xfrm>
            <a:prstGeom prst="roundRect">
              <a:avLst/>
            </a:prstGeom>
            <a:solidFill>
              <a:srgbClr val="2C3998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6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1048651" name="文本框 4"/>
            <p:cNvSpPr txBox="1"/>
            <p:nvPr/>
          </p:nvSpPr>
          <p:spPr>
            <a:xfrm>
              <a:off x="4450381" y="1781480"/>
              <a:ext cx="1575825" cy="554954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JAD</a:t>
              </a:r>
              <a:r>
                <a:rPr lang="zh-CN" altLang="en-US" sz="2400" b="1" dirty="0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会议</a:t>
              </a:r>
            </a:p>
          </p:txBody>
        </p:sp>
      </p:grpSp>
      <p:grpSp>
        <p:nvGrpSpPr>
          <p:cNvPr id="107" name="组合 6"/>
          <p:cNvGrpSpPr/>
          <p:nvPr/>
        </p:nvGrpSpPr>
        <p:grpSpPr>
          <a:xfrm>
            <a:off x="6352681" y="2166640"/>
            <a:ext cx="2817630" cy="619519"/>
            <a:chOff x="3606800" y="1689100"/>
            <a:chExt cx="3061317" cy="673100"/>
          </a:xfrm>
        </p:grpSpPr>
        <p:sp>
          <p:nvSpPr>
            <p:cNvPr id="1048652" name="椭圆 7"/>
            <p:cNvSpPr/>
            <p:nvPr/>
          </p:nvSpPr>
          <p:spPr>
            <a:xfrm>
              <a:off x="3606800" y="1689100"/>
              <a:ext cx="673100" cy="673100"/>
            </a:xfrm>
            <a:prstGeom prst="roundRect">
              <a:avLst/>
            </a:prstGeom>
            <a:solidFill>
              <a:srgbClr val="2C3998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7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1048653" name="文本框 9"/>
            <p:cNvSpPr txBox="1"/>
            <p:nvPr/>
          </p:nvSpPr>
          <p:spPr>
            <a:xfrm>
              <a:off x="4450377" y="1774852"/>
              <a:ext cx="2217740" cy="554954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400" b="1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dirty="0"/>
                <a:t>SRS</a:t>
              </a:r>
              <a:r>
                <a:rPr lang="zh-CN" altLang="en-US" dirty="0"/>
                <a:t>需求说明</a:t>
              </a:r>
              <a:endParaRPr lang="en-US" altLang="zh-CN" dirty="0"/>
            </a:p>
          </p:txBody>
        </p:sp>
      </p:grpSp>
      <p:grpSp>
        <p:nvGrpSpPr>
          <p:cNvPr id="108" name="组合 11"/>
          <p:cNvGrpSpPr/>
          <p:nvPr/>
        </p:nvGrpSpPr>
        <p:grpSpPr>
          <a:xfrm>
            <a:off x="6352681" y="3228594"/>
            <a:ext cx="3245743" cy="619519"/>
            <a:chOff x="3606800" y="1689100"/>
            <a:chExt cx="3526458" cy="673100"/>
          </a:xfrm>
        </p:grpSpPr>
        <p:sp>
          <p:nvSpPr>
            <p:cNvPr id="1048654" name="椭圆 12"/>
            <p:cNvSpPr/>
            <p:nvPr/>
          </p:nvSpPr>
          <p:spPr>
            <a:xfrm>
              <a:off x="3606800" y="1689100"/>
              <a:ext cx="673100" cy="673100"/>
            </a:xfrm>
            <a:prstGeom prst="roundRect">
              <a:avLst/>
            </a:prstGeom>
            <a:solidFill>
              <a:srgbClr val="2C3998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8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1048655" name="文本框 14"/>
            <p:cNvSpPr txBox="1"/>
            <p:nvPr/>
          </p:nvSpPr>
          <p:spPr>
            <a:xfrm>
              <a:off x="4450381" y="1774852"/>
              <a:ext cx="2682877" cy="554954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400" b="1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数据字典、</a:t>
              </a:r>
              <a:r>
                <a:rPr lang="en-US" altLang="zh-CN" dirty="0"/>
                <a:t>ER</a:t>
              </a:r>
              <a:r>
                <a:rPr lang="zh-CN" altLang="en-US" dirty="0"/>
                <a:t>图</a:t>
              </a:r>
            </a:p>
          </p:txBody>
        </p:sp>
      </p:grpSp>
      <p:grpSp>
        <p:nvGrpSpPr>
          <p:cNvPr id="110" name="组合 27"/>
          <p:cNvGrpSpPr/>
          <p:nvPr/>
        </p:nvGrpSpPr>
        <p:grpSpPr>
          <a:xfrm>
            <a:off x="1506065" y="982613"/>
            <a:ext cx="1884158" cy="3277059"/>
            <a:chOff x="9472134" y="747834"/>
            <a:chExt cx="1884158" cy="3277059"/>
          </a:xfrm>
        </p:grpSpPr>
        <p:sp>
          <p:nvSpPr>
            <p:cNvPr id="1048658" name="文本框 28"/>
            <p:cNvSpPr txBox="1"/>
            <p:nvPr/>
          </p:nvSpPr>
          <p:spPr>
            <a:xfrm>
              <a:off x="9472134" y="747834"/>
              <a:ext cx="1376680" cy="245621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8000" dirty="0">
                  <a:solidFill>
                    <a:srgbClr val="2C3998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目录</a:t>
              </a:r>
            </a:p>
          </p:txBody>
        </p:sp>
        <p:sp>
          <p:nvSpPr>
            <p:cNvPr id="1048659" name="文本框 29"/>
            <p:cNvSpPr txBox="1"/>
            <p:nvPr/>
          </p:nvSpPr>
          <p:spPr>
            <a:xfrm>
              <a:off x="10740739" y="1705248"/>
              <a:ext cx="615553" cy="231964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en-US" altLang="zh-CN" sz="2800" dirty="0">
                  <a:solidFill>
                    <a:srgbClr val="2C3998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CONTENTS</a:t>
              </a:r>
              <a:endParaRPr lang="zh-CN" altLang="en-US" sz="28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</p:grpSp>
      <p:grpSp>
        <p:nvGrpSpPr>
          <p:cNvPr id="23" name="组合 16">
            <a:extLst>
              <a:ext uri="{FF2B5EF4-FFF2-40B4-BE49-F238E27FC236}">
                <a16:creationId xmlns:a16="http://schemas.microsoft.com/office/drawing/2014/main" id="{40689078-EF86-46F5-9F5E-68E133430990}"/>
              </a:ext>
            </a:extLst>
          </p:cNvPr>
          <p:cNvGrpSpPr/>
          <p:nvPr/>
        </p:nvGrpSpPr>
        <p:grpSpPr>
          <a:xfrm>
            <a:off x="6352673" y="4379191"/>
            <a:ext cx="2390143" cy="619519"/>
            <a:chOff x="3606799" y="1689100"/>
            <a:chExt cx="2596867" cy="673100"/>
          </a:xfrm>
        </p:grpSpPr>
        <p:sp>
          <p:nvSpPr>
            <p:cNvPr id="24" name="椭圆 17">
              <a:extLst>
                <a:ext uri="{FF2B5EF4-FFF2-40B4-BE49-F238E27FC236}">
                  <a16:creationId xmlns:a16="http://schemas.microsoft.com/office/drawing/2014/main" id="{AE2050C0-B77C-43F8-9E35-8C8BAA5511D3}"/>
                </a:ext>
              </a:extLst>
            </p:cNvPr>
            <p:cNvSpPr/>
            <p:nvPr/>
          </p:nvSpPr>
          <p:spPr>
            <a:xfrm>
              <a:off x="3606799" y="1689100"/>
              <a:ext cx="843580" cy="673100"/>
            </a:xfrm>
            <a:prstGeom prst="roundRect">
              <a:avLst/>
            </a:prstGeom>
            <a:solidFill>
              <a:srgbClr val="2C3998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9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25" name="文本框 19">
              <a:extLst>
                <a:ext uri="{FF2B5EF4-FFF2-40B4-BE49-F238E27FC236}">
                  <a16:creationId xmlns:a16="http://schemas.microsoft.com/office/drawing/2014/main" id="{F333C0AE-8818-44C7-A287-226E2E533095}"/>
                </a:ext>
              </a:extLst>
            </p:cNvPr>
            <p:cNvSpPr txBox="1"/>
            <p:nvPr/>
          </p:nvSpPr>
          <p:spPr>
            <a:xfrm>
              <a:off x="4620814" y="1731976"/>
              <a:ext cx="1582852" cy="554954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400" b="1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版本管理</a:t>
              </a:r>
            </a:p>
          </p:txBody>
        </p:sp>
      </p:grpSp>
      <p:grpSp>
        <p:nvGrpSpPr>
          <p:cNvPr id="26" name="组合 16">
            <a:extLst>
              <a:ext uri="{FF2B5EF4-FFF2-40B4-BE49-F238E27FC236}">
                <a16:creationId xmlns:a16="http://schemas.microsoft.com/office/drawing/2014/main" id="{3AA9A003-C419-4361-9A75-3F4574AB2394}"/>
              </a:ext>
            </a:extLst>
          </p:cNvPr>
          <p:cNvGrpSpPr/>
          <p:nvPr/>
        </p:nvGrpSpPr>
        <p:grpSpPr>
          <a:xfrm>
            <a:off x="6352677" y="5440942"/>
            <a:ext cx="2395648" cy="619519"/>
            <a:chOff x="3606800" y="1689100"/>
            <a:chExt cx="2602847" cy="673100"/>
          </a:xfrm>
        </p:grpSpPr>
        <p:sp>
          <p:nvSpPr>
            <p:cNvPr id="27" name="椭圆 17">
              <a:extLst>
                <a:ext uri="{FF2B5EF4-FFF2-40B4-BE49-F238E27FC236}">
                  <a16:creationId xmlns:a16="http://schemas.microsoft.com/office/drawing/2014/main" id="{9BF7B09A-0BA9-49BC-A363-EFEE12EFD97C}"/>
                </a:ext>
              </a:extLst>
            </p:cNvPr>
            <p:cNvSpPr/>
            <p:nvPr/>
          </p:nvSpPr>
          <p:spPr>
            <a:xfrm>
              <a:off x="3606800" y="1689100"/>
              <a:ext cx="843579" cy="673100"/>
            </a:xfrm>
            <a:prstGeom prst="roundRect">
              <a:avLst/>
            </a:prstGeom>
            <a:solidFill>
              <a:srgbClr val="2C3998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魂5号-无外润黑体" panose="00000500000000000000" pitchFamily="2" charset="-122"/>
                  <a:ea typeface="字魂5号-无外润黑体" panose="00000500000000000000" pitchFamily="2" charset="-122"/>
                </a:rPr>
                <a:t>10</a:t>
              </a:r>
              <a:endParaRPr lang="zh-CN" altLang="en-US" sz="2800" dirty="0">
                <a:solidFill>
                  <a:schemeClr val="bg1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endParaRPr>
            </a:p>
          </p:txBody>
        </p:sp>
        <p:sp>
          <p:nvSpPr>
            <p:cNvPr id="28" name="文本框 19">
              <a:extLst>
                <a:ext uri="{FF2B5EF4-FFF2-40B4-BE49-F238E27FC236}">
                  <a16:creationId xmlns:a16="http://schemas.microsoft.com/office/drawing/2014/main" id="{6C0C696D-DBD3-4939-96AF-E4A75A4FA1D9}"/>
                </a:ext>
              </a:extLst>
            </p:cNvPr>
            <p:cNvSpPr txBox="1"/>
            <p:nvPr/>
          </p:nvSpPr>
          <p:spPr>
            <a:xfrm>
              <a:off x="4626796" y="1747426"/>
              <a:ext cx="1582851" cy="554954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400" b="1">
                  <a:solidFill>
                    <a:srgbClr val="2C39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绩效分工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908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甘特图</a:t>
            </a:r>
            <a:endParaRPr lang="en-US" altLang="zh-CN" sz="2400" b="1" dirty="0">
              <a:solidFill>
                <a:srgbClr val="2C399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82EEE0E-0E2A-43DC-8452-9FD938DA1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731" y="1788695"/>
            <a:ext cx="5434545" cy="3280610"/>
          </a:xfrm>
          <a:prstGeom prst="rect">
            <a:avLst/>
          </a:prstGeom>
        </p:spPr>
      </p:pic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E6B459B2-7184-4BCC-B07D-9191EB3AF5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109637"/>
              </p:ext>
            </p:extLst>
          </p:nvPr>
        </p:nvGraphicFramePr>
        <p:xfrm>
          <a:off x="1494162" y="2576773"/>
          <a:ext cx="1880776" cy="1704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项目" showAsIcon="1" r:id="rId4" imgW="914400" imgH="828906" progId="MSProject.Project.9">
                  <p:embed/>
                </p:oleObj>
              </mc:Choice>
              <mc:Fallback>
                <p:oleObj name="项目" showAsIcon="1" r:id="rId4" imgW="914400" imgH="828906" progId="MSProject.Project.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94162" y="2576773"/>
                        <a:ext cx="1880776" cy="1704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910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会议纪要</a:t>
            </a:r>
            <a:endParaRPr lang="en-US" altLang="zh-CN" sz="2400" b="1" dirty="0">
              <a:solidFill>
                <a:srgbClr val="2C399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14F96F2E-AA05-4987-B256-7B0B99D004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6501161"/>
              </p:ext>
            </p:extLst>
          </p:nvPr>
        </p:nvGraphicFramePr>
        <p:xfrm>
          <a:off x="7715055" y="1415782"/>
          <a:ext cx="2451489" cy="4026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5274753" imgH="8664071" progId="Word.Document.8">
                  <p:embed/>
                </p:oleObj>
              </mc:Choice>
              <mc:Fallback>
                <p:oleObj name="Document" r:id="rId3" imgW="5274753" imgH="866407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15055" y="1415782"/>
                        <a:ext cx="2451489" cy="4026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A2D0DC06-D76A-428E-A4CD-2A35302730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0715500"/>
              </p:ext>
            </p:extLst>
          </p:nvPr>
        </p:nvGraphicFramePr>
        <p:xfrm>
          <a:off x="2184399" y="3100161"/>
          <a:ext cx="2040509" cy="1849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5" imgW="914400" imgH="828906" progId="Word.Document.8">
                  <p:embed/>
                </p:oleObj>
              </mc:Choice>
              <mc:Fallback>
                <p:oleObj name="Document" showAsIcon="1" r:id="rId5" imgW="914400" imgH="82890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84399" y="3100161"/>
                        <a:ext cx="2040509" cy="1849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000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绩效评价</a:t>
            </a:r>
            <a:endParaRPr lang="en-US" altLang="zh-CN" sz="2400" b="1" dirty="0">
              <a:solidFill>
                <a:srgbClr val="2C399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6" name="表格 3">
            <a:extLst>
              <a:ext uri="{FF2B5EF4-FFF2-40B4-BE49-F238E27FC236}">
                <a16:creationId xmlns:a16="http://schemas.microsoft.com/office/drawing/2014/main" id="{BE301258-91FA-49D1-8CD2-DA287AEBC280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39126310"/>
              </p:ext>
            </p:extLst>
          </p:nvPr>
        </p:nvGraphicFramePr>
        <p:xfrm>
          <a:off x="3910647" y="1561817"/>
          <a:ext cx="4191000" cy="222504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4814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95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>
                          <a:solidFill>
                            <a:schemeClr val="bg1"/>
                          </a:solidFill>
                          <a:effectLst/>
                        </a:rPr>
                        <a:t>姓 名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>
                          <a:solidFill>
                            <a:schemeClr val="bg1"/>
                          </a:solidFill>
                          <a:effectLst/>
                        </a:rPr>
                        <a:t>评 分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彭昕怡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8.1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张安硕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8.45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刘书宇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梁泽生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8.25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谢子文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8.25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文本框 4">
            <a:extLst>
              <a:ext uri="{FF2B5EF4-FFF2-40B4-BE49-F238E27FC236}">
                <a16:creationId xmlns:a16="http://schemas.microsoft.com/office/drawing/2014/main" id="{EAB45F57-2663-495A-8DBE-F07D07E8D0AB}"/>
              </a:ext>
            </a:extLst>
          </p:cNvPr>
          <p:cNvSpPr txBox="1"/>
          <p:nvPr/>
        </p:nvSpPr>
        <p:spPr>
          <a:xfrm>
            <a:off x="1925955" y="4405630"/>
            <a:ext cx="8160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绩效评价采用组内互评模式，工作量和完成度两项工作指标在单人评分中各占比50%，单人评分中自评占总评分10%，项目经理占比30%，其他组员各占20%。</a:t>
            </a:r>
          </a:p>
        </p:txBody>
      </p:sp>
    </p:spTree>
    <p:extLst>
      <p:ext uri="{BB962C8B-B14F-4D97-AF65-F5344CB8AC3E}">
        <p14:creationId xmlns:p14="http://schemas.microsoft.com/office/powerpoint/2010/main" val="226365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4" name="文本框 1"/>
          <p:cNvSpPr txBox="1"/>
          <p:nvPr/>
        </p:nvSpPr>
        <p:spPr>
          <a:xfrm>
            <a:off x="1199515" y="2644140"/>
            <a:ext cx="4869180" cy="1285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spc="6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谢谢大家！</a:t>
            </a:r>
          </a:p>
        </p:txBody>
      </p:sp>
      <p:sp>
        <p:nvSpPr>
          <p:cNvPr id="1049015" name="矩形 2"/>
          <p:cNvSpPr/>
          <p:nvPr/>
        </p:nvSpPr>
        <p:spPr>
          <a:xfrm>
            <a:off x="1199553" y="4622136"/>
            <a:ext cx="4742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Thank You</a:t>
            </a:r>
            <a:endParaRPr lang="zh-CN" altLang="en-US" sz="1200" dirty="0">
              <a:solidFill>
                <a:srgbClr val="2C3998"/>
              </a:solidFill>
              <a:latin typeface="字魂5号-无外润黑体" panose="00000500000000000000" pitchFamily="2" charset="-122"/>
              <a:ea typeface="字魂5号-无外润黑体" panose="00000500000000000000" pitchFamily="2" charset="-122"/>
            </a:endParaRPr>
          </a:p>
        </p:txBody>
      </p:sp>
      <p:grpSp>
        <p:nvGrpSpPr>
          <p:cNvPr id="295" name="组合 7"/>
          <p:cNvGrpSpPr/>
          <p:nvPr/>
        </p:nvGrpSpPr>
        <p:grpSpPr>
          <a:xfrm>
            <a:off x="1325570" y="1550672"/>
            <a:ext cx="611974" cy="129836"/>
            <a:chOff x="6705601" y="1045030"/>
            <a:chExt cx="611974" cy="129836"/>
          </a:xfrm>
          <a:solidFill>
            <a:srgbClr val="2C3998">
              <a:alpha val="50000"/>
            </a:srgbClr>
          </a:solidFill>
        </p:grpSpPr>
        <p:sp>
          <p:nvSpPr>
            <p:cNvPr id="1049016" name="椭圆 8"/>
            <p:cNvSpPr/>
            <p:nvPr/>
          </p:nvSpPr>
          <p:spPr>
            <a:xfrm>
              <a:off x="6705601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9017" name="椭圆 9"/>
            <p:cNvSpPr/>
            <p:nvPr/>
          </p:nvSpPr>
          <p:spPr>
            <a:xfrm>
              <a:off x="6946670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049018" name="椭圆 10"/>
            <p:cNvSpPr/>
            <p:nvPr/>
          </p:nvSpPr>
          <p:spPr>
            <a:xfrm>
              <a:off x="7187739" y="1045030"/>
              <a:ext cx="129836" cy="1298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9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49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14" grpId="0"/>
      <p:bldP spid="10490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文本框 1"/>
          <p:cNvSpPr txBox="1"/>
          <p:nvPr/>
        </p:nvSpPr>
        <p:spPr>
          <a:xfrm>
            <a:off x="5514742" y="2202929"/>
            <a:ext cx="54745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Vision &amp; Scope</a:t>
            </a:r>
          </a:p>
        </p:txBody>
      </p:sp>
      <p:sp>
        <p:nvSpPr>
          <p:cNvPr id="1048679" name="矩形: 圆角 4"/>
          <p:cNvSpPr/>
          <p:nvPr/>
        </p:nvSpPr>
        <p:spPr>
          <a:xfrm>
            <a:off x="9789124" y="4179891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第一部分</a:t>
            </a:r>
          </a:p>
        </p:txBody>
      </p:sp>
    </p:spTree>
    <p:extLst>
      <p:ext uri="{BB962C8B-B14F-4D97-AF65-F5344CB8AC3E}">
        <p14:creationId xmlns:p14="http://schemas.microsoft.com/office/powerpoint/2010/main" val="17345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6" grpId="0"/>
      <p:bldP spid="104867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2534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Vision &amp; Scope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C5F7B6E-512C-4764-B48F-6AA6C88745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3039222"/>
              </p:ext>
            </p:extLst>
          </p:nvPr>
        </p:nvGraphicFramePr>
        <p:xfrm>
          <a:off x="4969042" y="2676191"/>
          <a:ext cx="2253916" cy="204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828906" progId="Word.Document.12">
                  <p:embed/>
                </p:oleObj>
              </mc:Choice>
              <mc:Fallback>
                <p:oleObj name="Document" showAsIcon="1" r:id="rId3" imgW="914400" imgH="8289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69042" y="2676191"/>
                        <a:ext cx="2253916" cy="204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16127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4981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Context Diagram</a:t>
            </a:r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描述建议的方案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FB23CC9-0A6C-4ED8-B335-7278FE502AF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168" y="1787040"/>
            <a:ext cx="5776985" cy="328391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47C50BF-24C6-477B-9887-52EF59B6E53A}"/>
              </a:ext>
            </a:extLst>
          </p:cNvPr>
          <p:cNvSpPr txBox="1"/>
          <p:nvPr/>
        </p:nvSpPr>
        <p:spPr>
          <a:xfrm>
            <a:off x="5565697" y="5070959"/>
            <a:ext cx="1925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上下文图</a:t>
            </a:r>
          </a:p>
        </p:txBody>
      </p:sp>
    </p:spTree>
    <p:extLst>
      <p:ext uri="{BB962C8B-B14F-4D97-AF65-F5344CB8AC3E}">
        <p14:creationId xmlns:p14="http://schemas.microsoft.com/office/powerpoint/2010/main" val="258211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4981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Context Diagram</a:t>
            </a:r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描述建议的方案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7C50BF-24C6-477B-9887-52EF59B6E53A}"/>
              </a:ext>
            </a:extLst>
          </p:cNvPr>
          <p:cNvSpPr txBox="1"/>
          <p:nvPr/>
        </p:nvSpPr>
        <p:spPr>
          <a:xfrm>
            <a:off x="2400068" y="5138007"/>
            <a:ext cx="1925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特性树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082082B-BECF-45C8-BFB6-25D3B1D191D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2594" y="1350661"/>
            <a:ext cx="5274310" cy="47574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544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文本框 1"/>
          <p:cNvSpPr txBox="1"/>
          <p:nvPr/>
        </p:nvSpPr>
        <p:spPr>
          <a:xfrm>
            <a:off x="5514742" y="2202929"/>
            <a:ext cx="57246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2C399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用户群与用户代表</a:t>
            </a:r>
          </a:p>
        </p:txBody>
      </p:sp>
      <p:sp>
        <p:nvSpPr>
          <p:cNvPr id="1048679" name="矩形: 圆角 4"/>
          <p:cNvSpPr/>
          <p:nvPr/>
        </p:nvSpPr>
        <p:spPr>
          <a:xfrm>
            <a:off x="9789124" y="4179891"/>
            <a:ext cx="1859132" cy="41406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2C39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pc="300" dirty="0">
                <a:solidFill>
                  <a:srgbClr val="2C3998"/>
                </a:solidFill>
                <a:latin typeface="字魂5号-无外润黑体" panose="00000500000000000000" pitchFamily="2" charset="-122"/>
                <a:ea typeface="字魂5号-无外润黑体" panose="00000500000000000000" pitchFamily="2" charset="-122"/>
              </a:rPr>
              <a:t>第二部分</a:t>
            </a:r>
          </a:p>
        </p:txBody>
      </p:sp>
    </p:spTree>
    <p:extLst>
      <p:ext uri="{BB962C8B-B14F-4D97-AF65-F5344CB8AC3E}">
        <p14:creationId xmlns:p14="http://schemas.microsoft.com/office/powerpoint/2010/main" val="423058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6" grpId="0"/>
      <p:bldP spid="104867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F5BD5F-3ABA-4685-A35B-1B5F9A9CC5AE}"/>
              </a:ext>
            </a:extLst>
          </p:cNvPr>
          <p:cNvSpPr txBox="1"/>
          <p:nvPr/>
        </p:nvSpPr>
        <p:spPr>
          <a:xfrm>
            <a:off x="1326554" y="749919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2C3998"/>
                </a:solidFill>
                <a:latin typeface="微软雅黑" panose="020B0503020204020204" charset="-122"/>
                <a:ea typeface="微软雅黑" panose="020B0503020204020204" charset="-122"/>
              </a:rPr>
              <a:t>用户群识别与划分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5B38CF57-BAD8-40B2-A63E-0CB4E9F7C3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27072"/>
              </p:ext>
            </p:extLst>
          </p:nvPr>
        </p:nvGraphicFramePr>
        <p:xfrm>
          <a:off x="4816642" y="2531812"/>
          <a:ext cx="2558716" cy="2318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828906" progId="Word.Document.8">
                  <p:embed/>
                </p:oleObj>
              </mc:Choice>
              <mc:Fallback>
                <p:oleObj name="Document" showAsIcon="1" r:id="rId3" imgW="914400" imgH="82890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16642" y="2531812"/>
                        <a:ext cx="2558716" cy="2318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4827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0619dfa6-4472-476c-90f1-6e35e42a58d9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824</TotalTime>
  <Words>325</Words>
  <Application>Microsoft Office PowerPoint</Application>
  <PresentationFormat>宽屏</PresentationFormat>
  <Paragraphs>123</Paragraphs>
  <Slides>33</Slides>
  <Notes>33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6</vt:i4>
      </vt:variant>
      <vt:variant>
        <vt:lpstr>幻灯片标题</vt:lpstr>
      </vt:variant>
      <vt:variant>
        <vt:i4>33</vt:i4>
      </vt:variant>
    </vt:vector>
  </HeadingPairs>
  <TitlesOfParts>
    <vt:vector size="47" baseType="lpstr">
      <vt:lpstr>等线</vt:lpstr>
      <vt:lpstr>等线 Light</vt:lpstr>
      <vt:lpstr>微软雅黑</vt:lpstr>
      <vt:lpstr>字魂59号-创粗黑</vt:lpstr>
      <vt:lpstr>字魂5号-无外润黑体</vt:lpstr>
      <vt:lpstr>Arial</vt:lpstr>
      <vt:lpstr>Office 主题​​</vt:lpstr>
      <vt:lpstr>1_Office 主题​​</vt:lpstr>
      <vt:lpstr>Document</vt:lpstr>
      <vt:lpstr>包装程序外壳对象</vt:lpstr>
      <vt:lpstr>Microsoft Word 97 - 2003 文档</vt:lpstr>
      <vt:lpstr>Microsoft Word 文档</vt:lpstr>
      <vt:lpstr>程序包</vt:lpstr>
      <vt:lpstr>Microsoft Project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谢 子文</dc:creator>
  <cp:lastModifiedBy>liang zesheng</cp:lastModifiedBy>
  <cp:revision>115</cp:revision>
  <dcterms:created xsi:type="dcterms:W3CDTF">2021-04-10T01:50:45Z</dcterms:created>
  <dcterms:modified xsi:type="dcterms:W3CDTF">2021-05-13T07:03:23Z</dcterms:modified>
</cp:coreProperties>
</file>

<file path=docProps/thumbnail.jpeg>
</file>